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sldIdLst>
    <p:sldId id="256" r:id="rId2"/>
    <p:sldId id="270" r:id="rId3"/>
    <p:sldId id="272" r:id="rId4"/>
    <p:sldId id="289" r:id="rId5"/>
    <p:sldId id="285" r:id="rId6"/>
    <p:sldId id="271" r:id="rId7"/>
    <p:sldId id="283" r:id="rId8"/>
    <p:sldId id="292" r:id="rId9"/>
    <p:sldId id="293" r:id="rId10"/>
    <p:sldId id="273" r:id="rId11"/>
    <p:sldId id="295" r:id="rId12"/>
    <p:sldId id="288" r:id="rId13"/>
    <p:sldId id="281" r:id="rId14"/>
    <p:sldId id="279" r:id="rId15"/>
    <p:sldId id="291" r:id="rId16"/>
    <p:sldId id="294" r:id="rId17"/>
    <p:sldId id="290" r:id="rId18"/>
    <p:sldId id="284" r:id="rId19"/>
    <p:sldId id="296" r:id="rId20"/>
    <p:sldId id="274" r:id="rId21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2F92"/>
    <a:srgbClr val="FF40FF"/>
    <a:srgbClr val="CC2700"/>
    <a:srgbClr val="B02200"/>
    <a:srgbClr val="FF3300"/>
    <a:srgbClr val="DAD642"/>
    <a:srgbClr val="A81422"/>
    <a:srgbClr val="86101B"/>
    <a:srgbClr val="CECA28"/>
    <a:srgbClr val="6A367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F138003-A0B5-46F4-BDA8-14CD0556F066}" v="147" dt="2021-05-05T16:34:11.38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351"/>
    <p:restoredTop sz="94699"/>
  </p:normalViewPr>
  <p:slideViewPr>
    <p:cSldViewPr snapToGrid="0" snapToObjects="1">
      <p:cViewPr varScale="1">
        <p:scale>
          <a:sx n="121" d="100"/>
          <a:sy n="121" d="100"/>
        </p:scale>
        <p:origin x="95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microsoft.com/office/2015/10/relationships/revisionInfo" Target="revisionInfo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9176427165354329"/>
          <c:y val="0.10014843133929434"/>
          <c:w val="0.64245841535433079"/>
          <c:h val="0.75522633149444318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Total Enrolled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cat>
            <c:strRef>
              <c:f>Sheet1!$A$2:$A$20</c:f>
              <c:strCache>
                <c:ptCount val="19"/>
                <c:pt idx="0">
                  <c:v>457</c:v>
                </c:pt>
                <c:pt idx="1">
                  <c:v>403B</c:v>
                </c:pt>
                <c:pt idx="2">
                  <c:v>HEALTH SAVINGS ACCOUNT</c:v>
                </c:pt>
                <c:pt idx="3">
                  <c:v>FLEX SPENDING MEDICAL</c:v>
                </c:pt>
                <c:pt idx="4">
                  <c:v>FLEX SPENDING DEPENDENT CARE</c:v>
                </c:pt>
                <c:pt idx="5">
                  <c:v>CANCER INSURANCE</c:v>
                </c:pt>
                <c:pt idx="6">
                  <c:v>DENTAL INSURANCE</c:v>
                </c:pt>
                <c:pt idx="7">
                  <c:v>DISABILITY INSURANCE</c:v>
                </c:pt>
                <c:pt idx="8">
                  <c:v>GENWORTH</c:v>
                </c:pt>
                <c:pt idx="9">
                  <c:v>HOSPITAL INDEMNITY</c:v>
                </c:pt>
                <c:pt idx="10">
                  <c:v>ACCIDENT INSURANCE</c:v>
                </c:pt>
                <c:pt idx="11">
                  <c:v>TELEMEDICINE</c:v>
                </c:pt>
                <c:pt idx="12">
                  <c:v>PRE-PAID LEGAL</c:v>
                </c:pt>
                <c:pt idx="13">
                  <c:v>ILOCK-ID THEFT</c:v>
                </c:pt>
                <c:pt idx="14">
                  <c:v>LIFE INSURANCE- EMPLOYEE</c:v>
                </c:pt>
                <c:pt idx="15">
                  <c:v>LIFE INSURANCE - EMPLOYER</c:v>
                </c:pt>
                <c:pt idx="16">
                  <c:v>EMPLOYEE ASSISTANCE PROGRAM</c:v>
                </c:pt>
                <c:pt idx="17">
                  <c:v>MEDICAL INSURANCE</c:v>
                </c:pt>
                <c:pt idx="18">
                  <c:v>VISION INSURANCE</c:v>
                </c:pt>
              </c:strCache>
            </c:strRef>
          </c:cat>
          <c:val>
            <c:numRef>
              <c:f>Sheet1!$B$2:$B$20</c:f>
              <c:numCache>
                <c:formatCode>General</c:formatCode>
                <c:ptCount val="19"/>
                <c:pt idx="0">
                  <c:v>44</c:v>
                </c:pt>
                <c:pt idx="1">
                  <c:v>53</c:v>
                </c:pt>
                <c:pt idx="2">
                  <c:v>74</c:v>
                </c:pt>
                <c:pt idx="3">
                  <c:v>152</c:v>
                </c:pt>
                <c:pt idx="4">
                  <c:v>9</c:v>
                </c:pt>
                <c:pt idx="5">
                  <c:v>64</c:v>
                </c:pt>
                <c:pt idx="6">
                  <c:v>513</c:v>
                </c:pt>
                <c:pt idx="7">
                  <c:v>261</c:v>
                </c:pt>
                <c:pt idx="8">
                  <c:v>0</c:v>
                </c:pt>
                <c:pt idx="9">
                  <c:v>122</c:v>
                </c:pt>
                <c:pt idx="10">
                  <c:v>149</c:v>
                </c:pt>
                <c:pt idx="11">
                  <c:v>95</c:v>
                </c:pt>
                <c:pt idx="12">
                  <c:v>84</c:v>
                </c:pt>
                <c:pt idx="13">
                  <c:v>54</c:v>
                </c:pt>
                <c:pt idx="14">
                  <c:v>290</c:v>
                </c:pt>
                <c:pt idx="15">
                  <c:v>784</c:v>
                </c:pt>
                <c:pt idx="16">
                  <c:v>784</c:v>
                </c:pt>
                <c:pt idx="17">
                  <c:v>645</c:v>
                </c:pt>
                <c:pt idx="18">
                  <c:v>429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443-4E34-97F6-45ADFCFCAF8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1170533120"/>
        <c:axId val="1809846832"/>
      </c:barChart>
      <c:catAx>
        <c:axId val="117053312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09846832"/>
        <c:crosses val="autoZero"/>
        <c:auto val="1"/>
        <c:lblAlgn val="ctr"/>
        <c:lblOffset val="100"/>
        <c:noMultiLvlLbl val="0"/>
      </c:catAx>
      <c:valAx>
        <c:axId val="180984683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705331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0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339FE9-0908-48FB-B0AA-C767F6605AAC}" type="datetimeFigureOut">
              <a:rPr lang="en-US" smtClean="0"/>
              <a:t>5/12/21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38D367-8767-4574-B9AA-7AE74C8E08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7978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38D367-8767-4574-B9AA-7AE74C8E085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4475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B66DD6-D7FC-B84C-9536-8272D8FD05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C94E65D-5550-A143-BF25-053A2C29A6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14AF5A-B038-CB43-A352-4BF8E88903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D4DA6-E3D3-FF4A-B61F-7DACE57A16E1}" type="datetimeFigureOut">
              <a:rPr lang="en-US" smtClean="0"/>
              <a:t>5/12/21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719C3B-E2AD-514A-8B63-350349BD14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A8DAE5-E070-244D-BF82-8628BF82D1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53D5D-8778-694D-B825-249B82860E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2833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3793C0-FCDD-CB42-9A94-4AB538C438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8D4E794-087E-2148-A542-E187838090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CEF3DA-1C9B-EA41-8561-E544861137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D4DA6-E3D3-FF4A-B61F-7DACE57A16E1}" type="datetimeFigureOut">
              <a:rPr lang="en-US" smtClean="0"/>
              <a:t>5/12/21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5A24F1-AA0E-0947-BC14-BF8094689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935730-4D26-DE40-A2DB-E19EEC771B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53D5D-8778-694D-B825-249B82860E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2198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1C2C1C7-8C99-9F49-B9A5-87D5D04D72A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0F2F59D-1930-E642-8F77-4FDDBA4828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4A148B-7A12-0044-8265-AD9ED80BB4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D4DA6-E3D3-FF4A-B61F-7DACE57A16E1}" type="datetimeFigureOut">
              <a:rPr lang="en-US" smtClean="0"/>
              <a:t>5/12/21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3C223F-FA73-BA4E-9CB0-37B3199F8D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A7C5D6-6A49-F94C-970F-7267480F3F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53D5D-8778-694D-B825-249B82860E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2225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0E037CF-34DC-7E4F-8639-27E7F095514C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86137" y="1775930"/>
            <a:ext cx="10515600" cy="435133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4334961E-8BFD-7041-9263-0174C9068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4191" y="385004"/>
            <a:ext cx="10515600" cy="94684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30495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968A61-4949-1C45-9396-565B4E16AD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B474E1-4F84-4A42-AC20-2730D6F450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9ED7B1-4847-D743-95C1-ACD56D0D29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D4DA6-E3D3-FF4A-B61F-7DACE57A16E1}" type="datetimeFigureOut">
              <a:rPr lang="en-US" smtClean="0"/>
              <a:t>5/12/21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B4297D-303C-414F-9476-7CED41022D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0AED80-BF74-D64E-8ED4-AE837CD74A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53D5D-8778-694D-B825-249B82860E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767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44E43F-AB08-4743-9B09-CE797734B6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FC7E07-DA4A-494C-890E-4079DCDB8B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0702D7-EC9C-7E46-9E1F-B40A4FC17F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35954F-7606-C743-B2CD-D3BAC8FBFD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D4DA6-E3D3-FF4A-B61F-7DACE57A16E1}" type="datetimeFigureOut">
              <a:rPr lang="en-US" smtClean="0"/>
              <a:t>5/12/21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ED4D54-96C7-6D4E-A3FF-FFDAB9DC8F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82B472-3FFE-B443-B86A-DA849FA73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53D5D-8778-694D-B825-249B82860E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9555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5F611C-73B1-7348-8BD5-7005220D77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FB114B-DBB6-9D44-974A-85D0FD971D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3A2D9C-AFD3-BD4E-8B2B-598945914F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6D1807-37EC-7644-8F31-8F0197E469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EBD608E-EC11-8F46-BF71-083A663893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825E92B-CF81-954E-B2E9-9A4C2AB3A4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D4DA6-E3D3-FF4A-B61F-7DACE57A16E1}" type="datetimeFigureOut">
              <a:rPr lang="en-US" smtClean="0"/>
              <a:t>5/12/21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19D2836-1D3E-C444-A03B-D38C76816C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B1D2794-3DD2-FE45-9CD4-DBB84C40E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53D5D-8778-694D-B825-249B82860E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3298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5EC080-A753-AE4D-A17E-A2E4945FDD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0C29655-4F58-9346-9A4A-0893CBF3C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D4DA6-E3D3-FF4A-B61F-7DACE57A16E1}" type="datetimeFigureOut">
              <a:rPr lang="en-US" smtClean="0"/>
              <a:t>5/12/21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5929D45-2BB1-0A43-B00F-2D298BCBE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6F6B57-A7E1-E548-91D7-57DDE6124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53D5D-8778-694D-B825-249B82860E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5666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66CFF85-EA0A-7B4E-AB7F-40A6C7D1BB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D4DA6-E3D3-FF4A-B61F-7DACE57A16E1}" type="datetimeFigureOut">
              <a:rPr lang="en-US" smtClean="0"/>
              <a:t>5/12/21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A372252-0E39-384A-9362-BA6633CC3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BBFA5B-00B0-2C44-9494-E8EA88B2C0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53D5D-8778-694D-B825-249B82860E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3146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30456F-82FB-8F4E-B4DD-A3B1B4D955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BECF55-BAED-8944-B701-751B9545A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777244-37AD-5549-A71B-A28994FF3F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82A4B4-5D6E-8745-AED4-8BAECBCFE1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D4DA6-E3D3-FF4A-B61F-7DACE57A16E1}" type="datetimeFigureOut">
              <a:rPr lang="en-US" smtClean="0"/>
              <a:t>5/12/21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6C1493-94FA-B942-9ABC-9276097881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B8E4DF-7E1A-A94B-902C-A83A752F2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53D5D-8778-694D-B825-249B82860E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7125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B80CC7-14BA-1149-8168-D1071E90B1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0021A39-F5EE-D942-BFF8-3A3F0843E0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0D39E8-C637-6F46-A39D-D8CB525A8A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0398FD-7104-9040-B428-2494C89C07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D4DA6-E3D3-FF4A-B61F-7DACE57A16E1}" type="datetimeFigureOut">
              <a:rPr lang="en-US" smtClean="0"/>
              <a:t>5/12/21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D2086C-359E-7341-81B0-11751DCF2C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75141F-01E0-DE47-AAAD-23DA41E66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53D5D-8778-694D-B825-249B82860E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3532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D4A7883-CAE3-2141-B112-9090AC18D9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85004"/>
            <a:ext cx="10515600" cy="9468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FF6721-73FD-EB4A-ADE1-AE2A526D33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775930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6F632A-A338-E54E-942E-4E5EC55CA1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087999"/>
            <a:ext cx="41810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SEE THE IMPACT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1DB31E-0EB3-4045-9D1F-AC13226383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D53D5D-8778-694D-B825-249B82860E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1969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377" rtl="0" eaLnBrk="1" latinLnBrk="0" hangingPunct="1">
        <a:lnSpc>
          <a:spcPct val="90000"/>
        </a:lnSpc>
        <a:spcBef>
          <a:spcPct val="0"/>
        </a:spcBef>
        <a:buNone/>
        <a:defRPr sz="3200" b="1" i="0" kern="1200">
          <a:solidFill>
            <a:srgbClr val="213E67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7" Type="http://schemas.openxmlformats.org/officeDocument/2006/relationships/image" Target="../media/image2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4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emf"/><Relationship Id="rId3" Type="http://schemas.openxmlformats.org/officeDocument/2006/relationships/image" Target="../media/image4.emf"/><Relationship Id="rId7" Type="http://schemas.openxmlformats.org/officeDocument/2006/relationships/image" Target="../media/image15.emf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12.png"/><Relationship Id="rId9" Type="http://schemas.openxmlformats.org/officeDocument/2006/relationships/image" Target="../media/image17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A6054B9-54F1-8A49-81B3-73ECBB0405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1" b="1564"/>
          <a:stretch/>
        </p:blipFill>
        <p:spPr>
          <a:xfrm>
            <a:off x="0" y="1"/>
            <a:ext cx="12192000" cy="685800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51E3AA5-39D6-BD41-9921-AFF9D71FA7C0}"/>
              </a:ext>
            </a:extLst>
          </p:cNvPr>
          <p:cNvSpPr txBox="1"/>
          <p:nvPr/>
        </p:nvSpPr>
        <p:spPr>
          <a:xfrm>
            <a:off x="486138" y="3680750"/>
            <a:ext cx="7060557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213E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Human Resources</a:t>
            </a:r>
          </a:p>
          <a:p>
            <a:r>
              <a:rPr lang="en-US" sz="2400" dirty="0">
                <a:solidFill>
                  <a:srgbClr val="213E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Board Presentation</a:t>
            </a:r>
          </a:p>
          <a:p>
            <a:r>
              <a:rPr lang="en-US" dirty="0">
                <a:solidFill>
                  <a:srgbClr val="213E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 19, 2021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19BF890-7CF2-9F49-B4BF-932D9864860F}"/>
              </a:ext>
            </a:extLst>
          </p:cNvPr>
          <p:cNvSpPr txBox="1"/>
          <p:nvPr/>
        </p:nvSpPr>
        <p:spPr>
          <a:xfrm>
            <a:off x="486139" y="6074108"/>
            <a:ext cx="40431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213E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SEE THE IMPACT</a:t>
            </a:r>
            <a:endParaRPr lang="en-US" sz="2800" dirty="0">
              <a:solidFill>
                <a:srgbClr val="213E6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8F79FC-BF7C-F745-864D-93A1B58ACE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0467" y="5975931"/>
            <a:ext cx="1985395" cy="541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7174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3AB5FA1-FFC1-4445-A6A2-5B8AE5E411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1" b="1563"/>
          <a:stretch/>
        </p:blipFill>
        <p:spPr>
          <a:xfrm>
            <a:off x="0" y="10022"/>
            <a:ext cx="12192000" cy="6858001"/>
          </a:xfrm>
          <a:prstGeom prst="rect">
            <a:avLst/>
          </a:prstGeom>
          <a:solidFill>
            <a:srgbClr val="91111D"/>
          </a:solidFill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A17BA52-C597-3A4A-9589-96F6343DCA11}"/>
              </a:ext>
            </a:extLst>
          </p:cNvPr>
          <p:cNvSpPr txBox="1"/>
          <p:nvPr/>
        </p:nvSpPr>
        <p:spPr>
          <a:xfrm>
            <a:off x="464754" y="1394172"/>
            <a:ext cx="11320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Length of Service</a:t>
            </a:r>
            <a:endParaRPr lang="en-US" sz="20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B652ED-CBD7-9840-9AC8-0F54849A890C}"/>
              </a:ext>
            </a:extLst>
          </p:cNvPr>
          <p:cNvSpPr txBox="1"/>
          <p:nvPr/>
        </p:nvSpPr>
        <p:spPr>
          <a:xfrm>
            <a:off x="4879235" y="559527"/>
            <a:ext cx="70605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 dirty="0">
                <a:solidFill>
                  <a:srgbClr val="213E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Human Resources</a:t>
            </a:r>
            <a:endParaRPr lang="en-US" sz="2000" dirty="0">
              <a:solidFill>
                <a:srgbClr val="213E67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0367E1D-6CC6-A54A-9BC5-CDC2B8F09E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0470" y="5980822"/>
            <a:ext cx="1985391" cy="541884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E2D13B0-2823-4F3B-9E0A-715ABB4EFCDC}"/>
              </a:ext>
            </a:extLst>
          </p:cNvPr>
          <p:cNvCxnSpPr>
            <a:cxnSpLocks/>
          </p:cNvCxnSpPr>
          <p:nvPr/>
        </p:nvCxnSpPr>
        <p:spPr>
          <a:xfrm>
            <a:off x="4087537" y="2105025"/>
            <a:ext cx="13936" cy="4382039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0665133-D2DC-4038-8B1D-CEC1D6570FCA}"/>
              </a:ext>
            </a:extLst>
          </p:cNvPr>
          <p:cNvSpPr/>
          <p:nvPr/>
        </p:nvSpPr>
        <p:spPr>
          <a:xfrm>
            <a:off x="3962454" y="2435048"/>
            <a:ext cx="250166" cy="232914"/>
          </a:xfrm>
          <a:prstGeom prst="roundRect">
            <a:avLst/>
          </a:prstGeom>
          <a:solidFill>
            <a:srgbClr val="DF4F2A"/>
          </a:solidFill>
          <a:ln>
            <a:solidFill>
              <a:srgbClr val="DF4F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31B5DF2-0B1D-44C2-8CF1-5808AF64A64B}"/>
              </a:ext>
            </a:extLst>
          </p:cNvPr>
          <p:cNvSpPr/>
          <p:nvPr/>
        </p:nvSpPr>
        <p:spPr>
          <a:xfrm>
            <a:off x="3971080" y="2865467"/>
            <a:ext cx="250166" cy="232914"/>
          </a:xfrm>
          <a:prstGeom prst="roundRect">
            <a:avLst/>
          </a:prstGeom>
          <a:solidFill>
            <a:srgbClr val="C7C329"/>
          </a:solidFill>
          <a:ln>
            <a:solidFill>
              <a:srgbClr val="C7C3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C1500334-7B24-4D00-B139-E65E0BB65124}"/>
              </a:ext>
            </a:extLst>
          </p:cNvPr>
          <p:cNvSpPr/>
          <p:nvPr/>
        </p:nvSpPr>
        <p:spPr>
          <a:xfrm>
            <a:off x="3978065" y="3322566"/>
            <a:ext cx="250166" cy="232914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36DAD860-00DD-4AFF-8101-9B945233EB0C}"/>
              </a:ext>
            </a:extLst>
          </p:cNvPr>
          <p:cNvSpPr/>
          <p:nvPr/>
        </p:nvSpPr>
        <p:spPr>
          <a:xfrm>
            <a:off x="3976390" y="3834267"/>
            <a:ext cx="250166" cy="232914"/>
          </a:xfrm>
          <a:prstGeom prst="roundRect">
            <a:avLst/>
          </a:prstGeom>
          <a:solidFill>
            <a:srgbClr val="43224D"/>
          </a:solidFill>
          <a:ln>
            <a:solidFill>
              <a:srgbClr val="4322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F5598515-8C47-4284-815C-DE212F69DE17}"/>
              </a:ext>
            </a:extLst>
          </p:cNvPr>
          <p:cNvSpPr/>
          <p:nvPr/>
        </p:nvSpPr>
        <p:spPr>
          <a:xfrm>
            <a:off x="3973074" y="4372649"/>
            <a:ext cx="250166" cy="232914"/>
          </a:xfrm>
          <a:prstGeom prst="roundRect">
            <a:avLst/>
          </a:prstGeom>
          <a:solidFill>
            <a:srgbClr val="DF4F2A"/>
          </a:solidFill>
          <a:ln>
            <a:solidFill>
              <a:srgbClr val="DF4F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9A4D6072-B424-4955-8E38-FE789B7762D4}"/>
              </a:ext>
            </a:extLst>
          </p:cNvPr>
          <p:cNvSpPr/>
          <p:nvPr/>
        </p:nvSpPr>
        <p:spPr>
          <a:xfrm>
            <a:off x="3973074" y="4923821"/>
            <a:ext cx="250166" cy="232914"/>
          </a:xfrm>
          <a:prstGeom prst="roundRect">
            <a:avLst/>
          </a:prstGeom>
          <a:solidFill>
            <a:srgbClr val="C7C329"/>
          </a:solidFill>
          <a:ln>
            <a:solidFill>
              <a:srgbClr val="C7C3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F2B869F4-395B-45C5-8A05-486E880EA5E1}"/>
              </a:ext>
            </a:extLst>
          </p:cNvPr>
          <p:cNvSpPr/>
          <p:nvPr/>
        </p:nvSpPr>
        <p:spPr>
          <a:xfrm>
            <a:off x="3971080" y="5391076"/>
            <a:ext cx="250166" cy="232914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011E1615-E984-4314-87F3-B32678C02426}"/>
              </a:ext>
            </a:extLst>
          </p:cNvPr>
          <p:cNvSpPr/>
          <p:nvPr/>
        </p:nvSpPr>
        <p:spPr>
          <a:xfrm>
            <a:off x="3976391" y="5921796"/>
            <a:ext cx="250166" cy="232914"/>
          </a:xfrm>
          <a:prstGeom prst="roundRect">
            <a:avLst/>
          </a:prstGeom>
          <a:solidFill>
            <a:srgbClr val="43224D"/>
          </a:solidFill>
          <a:ln>
            <a:solidFill>
              <a:srgbClr val="4322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BE97729-8ED8-488C-8517-0B1922AEEE9C}"/>
              </a:ext>
            </a:extLst>
          </p:cNvPr>
          <p:cNvCxnSpPr/>
          <p:nvPr/>
        </p:nvCxnSpPr>
        <p:spPr>
          <a:xfrm>
            <a:off x="4223240" y="2552700"/>
            <a:ext cx="54254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A813A06-7575-4FBD-B154-4144BDA9AA38}"/>
              </a:ext>
            </a:extLst>
          </p:cNvPr>
          <p:cNvCxnSpPr/>
          <p:nvPr/>
        </p:nvCxnSpPr>
        <p:spPr>
          <a:xfrm>
            <a:off x="3433842" y="2981325"/>
            <a:ext cx="54254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71F92EB-EBEA-48E7-AB8F-BDF4BD73BC1B}"/>
              </a:ext>
            </a:extLst>
          </p:cNvPr>
          <p:cNvCxnSpPr/>
          <p:nvPr/>
        </p:nvCxnSpPr>
        <p:spPr>
          <a:xfrm>
            <a:off x="4228231" y="3429000"/>
            <a:ext cx="54254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2C52954-1A70-4867-868A-A8A854D9E6EE}"/>
              </a:ext>
            </a:extLst>
          </p:cNvPr>
          <p:cNvCxnSpPr/>
          <p:nvPr/>
        </p:nvCxnSpPr>
        <p:spPr>
          <a:xfrm>
            <a:off x="3419906" y="3962400"/>
            <a:ext cx="54254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C208F38-7E76-4450-872B-0EAA5D3BF825}"/>
              </a:ext>
            </a:extLst>
          </p:cNvPr>
          <p:cNvCxnSpPr/>
          <p:nvPr/>
        </p:nvCxnSpPr>
        <p:spPr>
          <a:xfrm>
            <a:off x="4223240" y="4476750"/>
            <a:ext cx="54254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94B5D39-E909-4D69-ACAD-43365E8CEF37}"/>
              </a:ext>
            </a:extLst>
          </p:cNvPr>
          <p:cNvCxnSpPr/>
          <p:nvPr/>
        </p:nvCxnSpPr>
        <p:spPr>
          <a:xfrm>
            <a:off x="4228231" y="5486400"/>
            <a:ext cx="54254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FBC1345-F82A-4232-B9FF-F0A36EC0C4D2}"/>
              </a:ext>
            </a:extLst>
          </p:cNvPr>
          <p:cNvCxnSpPr/>
          <p:nvPr/>
        </p:nvCxnSpPr>
        <p:spPr>
          <a:xfrm>
            <a:off x="3419906" y="5038725"/>
            <a:ext cx="54254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0FC5A30-CB51-40EE-BFD7-DB0ADE335E12}"/>
              </a:ext>
            </a:extLst>
          </p:cNvPr>
          <p:cNvCxnSpPr/>
          <p:nvPr/>
        </p:nvCxnSpPr>
        <p:spPr>
          <a:xfrm>
            <a:off x="3419906" y="6047497"/>
            <a:ext cx="54254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5" name="Table 25">
            <a:extLst>
              <a:ext uri="{FF2B5EF4-FFF2-40B4-BE49-F238E27FC236}">
                <a16:creationId xmlns:a16="http://schemas.microsoft.com/office/drawing/2014/main" id="{09BBA713-D855-47C9-AEE3-43F0B9F8EB0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818948"/>
              </p:ext>
            </p:extLst>
          </p:nvPr>
        </p:nvGraphicFramePr>
        <p:xfrm>
          <a:off x="4758483" y="2178292"/>
          <a:ext cx="1312218" cy="7416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56109">
                  <a:extLst>
                    <a:ext uri="{9D8B030D-6E8A-4147-A177-3AD203B41FA5}">
                      <a16:colId xmlns:a16="http://schemas.microsoft.com/office/drawing/2014/main" val="2868050870"/>
                    </a:ext>
                  </a:extLst>
                </a:gridCol>
                <a:gridCol w="656109">
                  <a:extLst>
                    <a:ext uri="{9D8B030D-6E8A-4147-A177-3AD203B41FA5}">
                      <a16:colId xmlns:a16="http://schemas.microsoft.com/office/drawing/2014/main" val="3499816453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  <a:latin typeface="Tw Cen MT Condensed Extra Bold" panose="020B0803020202020204" pitchFamily="34" charset="0"/>
                        </a:rPr>
                        <a:t>36-40 Years</a:t>
                      </a:r>
                    </a:p>
                  </a:txBody>
                  <a:tcPr>
                    <a:solidFill>
                      <a:srgbClr val="DF4F2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71356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  <a:latin typeface="Tw Cen MT Condensed Extra Bold" panose="020B0803020202020204" pitchFamily="34" charset="0"/>
                        </a:rPr>
                        <a:t>1</a:t>
                      </a:r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  <a:latin typeface="Tw Cen MT Condensed Extra Bold" panose="020B0803020202020204" pitchFamily="34" charset="0"/>
                        </a:rPr>
                        <a:t>1%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702261712"/>
                  </a:ext>
                </a:extLst>
              </a:tr>
            </a:tbl>
          </a:graphicData>
        </a:graphic>
      </p:graphicFrame>
      <p:graphicFrame>
        <p:nvGraphicFramePr>
          <p:cNvPr id="26" name="Table 25">
            <a:extLst>
              <a:ext uri="{FF2B5EF4-FFF2-40B4-BE49-F238E27FC236}">
                <a16:creationId xmlns:a16="http://schemas.microsoft.com/office/drawing/2014/main" id="{B2DE6E61-5D0B-4D3E-8AAC-8A90FCE82A2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4407489"/>
              </p:ext>
            </p:extLst>
          </p:nvPr>
        </p:nvGraphicFramePr>
        <p:xfrm>
          <a:off x="2120724" y="2610485"/>
          <a:ext cx="1312218" cy="7416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56109">
                  <a:extLst>
                    <a:ext uri="{9D8B030D-6E8A-4147-A177-3AD203B41FA5}">
                      <a16:colId xmlns:a16="http://schemas.microsoft.com/office/drawing/2014/main" val="2868050870"/>
                    </a:ext>
                  </a:extLst>
                </a:gridCol>
                <a:gridCol w="656109">
                  <a:extLst>
                    <a:ext uri="{9D8B030D-6E8A-4147-A177-3AD203B41FA5}">
                      <a16:colId xmlns:a16="http://schemas.microsoft.com/office/drawing/2014/main" val="3499816453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  <a:latin typeface="Tw Cen MT Condensed Extra Bold" panose="020B0803020202020204" pitchFamily="34" charset="0"/>
                        </a:rPr>
                        <a:t>31-35 Years</a:t>
                      </a:r>
                    </a:p>
                  </a:txBody>
                  <a:tcPr>
                    <a:solidFill>
                      <a:srgbClr val="C7C32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71356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  <a:latin typeface="Tw Cen MT Condensed Extra Bold" panose="020B0803020202020204" pitchFamily="34" charset="0"/>
                        </a:rPr>
                        <a:t>3</a:t>
                      </a:r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  <a:latin typeface="Tw Cen MT Condensed Extra Bold" panose="020B0803020202020204" pitchFamily="34" charset="0"/>
                        </a:rPr>
                        <a:t>1%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702261712"/>
                  </a:ext>
                </a:extLst>
              </a:tr>
            </a:tbl>
          </a:graphicData>
        </a:graphic>
      </p:graphicFrame>
      <p:graphicFrame>
        <p:nvGraphicFramePr>
          <p:cNvPr id="27" name="Table 25">
            <a:extLst>
              <a:ext uri="{FF2B5EF4-FFF2-40B4-BE49-F238E27FC236}">
                <a16:creationId xmlns:a16="http://schemas.microsoft.com/office/drawing/2014/main" id="{9DECE244-AB59-4797-812E-1A0D01D2B8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4434889"/>
              </p:ext>
            </p:extLst>
          </p:nvPr>
        </p:nvGraphicFramePr>
        <p:xfrm>
          <a:off x="4767631" y="4114800"/>
          <a:ext cx="1312218" cy="7416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56109">
                  <a:extLst>
                    <a:ext uri="{9D8B030D-6E8A-4147-A177-3AD203B41FA5}">
                      <a16:colId xmlns:a16="http://schemas.microsoft.com/office/drawing/2014/main" val="2868050870"/>
                    </a:ext>
                  </a:extLst>
                </a:gridCol>
                <a:gridCol w="656109">
                  <a:extLst>
                    <a:ext uri="{9D8B030D-6E8A-4147-A177-3AD203B41FA5}">
                      <a16:colId xmlns:a16="http://schemas.microsoft.com/office/drawing/2014/main" val="3499816453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  <a:latin typeface="Tw Cen MT Condensed Extra Bold" panose="020B0803020202020204" pitchFamily="34" charset="0"/>
                        </a:rPr>
                        <a:t>16-20 Years</a:t>
                      </a:r>
                    </a:p>
                  </a:txBody>
                  <a:tcPr>
                    <a:solidFill>
                      <a:srgbClr val="DF4F2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71356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  <a:latin typeface="Tw Cen MT Condensed Extra Bold" panose="020B0803020202020204" pitchFamily="34" charset="0"/>
                        </a:rPr>
                        <a:t>95</a:t>
                      </a:r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  <a:latin typeface="Tw Cen MT Condensed Extra Bold" panose="020B0803020202020204" pitchFamily="34" charset="0"/>
                        </a:rPr>
                        <a:t>9%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702261712"/>
                  </a:ext>
                </a:extLst>
              </a:tr>
            </a:tbl>
          </a:graphicData>
        </a:graphic>
      </p:graphicFrame>
      <p:graphicFrame>
        <p:nvGraphicFramePr>
          <p:cNvPr id="28" name="Table 27">
            <a:extLst>
              <a:ext uri="{FF2B5EF4-FFF2-40B4-BE49-F238E27FC236}">
                <a16:creationId xmlns:a16="http://schemas.microsoft.com/office/drawing/2014/main" id="{63BCD569-9C47-4D02-AA50-85E61B952B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1980890"/>
              </p:ext>
            </p:extLst>
          </p:nvPr>
        </p:nvGraphicFramePr>
        <p:xfrm>
          <a:off x="2120724" y="4667885"/>
          <a:ext cx="1312218" cy="7416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56109">
                  <a:extLst>
                    <a:ext uri="{9D8B030D-6E8A-4147-A177-3AD203B41FA5}">
                      <a16:colId xmlns:a16="http://schemas.microsoft.com/office/drawing/2014/main" val="2868050870"/>
                    </a:ext>
                  </a:extLst>
                </a:gridCol>
                <a:gridCol w="656109">
                  <a:extLst>
                    <a:ext uri="{9D8B030D-6E8A-4147-A177-3AD203B41FA5}">
                      <a16:colId xmlns:a16="http://schemas.microsoft.com/office/drawing/2014/main" val="3499816453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  <a:latin typeface="Tw Cen MT Condensed Extra Bold" panose="020B0803020202020204" pitchFamily="34" charset="0"/>
                        </a:rPr>
                        <a:t>11-15 Years</a:t>
                      </a: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C7C32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71356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  <a:latin typeface="Tw Cen MT Condensed Extra Bold" panose="020B0803020202020204" pitchFamily="34" charset="0"/>
                        </a:rPr>
                        <a:t>116</a:t>
                      </a:r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  <a:latin typeface="Tw Cen MT Condensed Extra Bold" panose="020B0803020202020204" pitchFamily="34" charset="0"/>
                        </a:rPr>
                        <a:t>11%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702261712"/>
                  </a:ext>
                </a:extLst>
              </a:tr>
            </a:tbl>
          </a:graphicData>
        </a:graphic>
      </p:graphicFrame>
      <p:graphicFrame>
        <p:nvGraphicFramePr>
          <p:cNvPr id="31" name="Table 30">
            <a:extLst>
              <a:ext uri="{FF2B5EF4-FFF2-40B4-BE49-F238E27FC236}">
                <a16:creationId xmlns:a16="http://schemas.microsoft.com/office/drawing/2014/main" id="{AC2BA818-5FE9-47FB-A754-D3FBA94D97E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9960503"/>
              </p:ext>
            </p:extLst>
          </p:nvPr>
        </p:nvGraphicFramePr>
        <p:xfrm>
          <a:off x="2093752" y="3591560"/>
          <a:ext cx="1312218" cy="7416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56109">
                  <a:extLst>
                    <a:ext uri="{9D8B030D-6E8A-4147-A177-3AD203B41FA5}">
                      <a16:colId xmlns:a16="http://schemas.microsoft.com/office/drawing/2014/main" val="2868050870"/>
                    </a:ext>
                  </a:extLst>
                </a:gridCol>
                <a:gridCol w="656109">
                  <a:extLst>
                    <a:ext uri="{9D8B030D-6E8A-4147-A177-3AD203B41FA5}">
                      <a16:colId xmlns:a16="http://schemas.microsoft.com/office/drawing/2014/main" val="3499816453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  <a:latin typeface="Tw Cen MT Condensed Extra Bold" panose="020B0803020202020204" pitchFamily="34" charset="0"/>
                        </a:rPr>
                        <a:t>21-25 Years</a:t>
                      </a: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43224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71356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  <a:latin typeface="Tw Cen MT Condensed Extra Bold" panose="020B0803020202020204" pitchFamily="34" charset="0"/>
                        </a:rPr>
                        <a:t>47</a:t>
                      </a:r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  <a:latin typeface="Tw Cen MT Condensed Extra Bold" panose="020B0803020202020204" pitchFamily="34" charset="0"/>
                        </a:rPr>
                        <a:t>5%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702261712"/>
                  </a:ext>
                </a:extLst>
              </a:tr>
            </a:tbl>
          </a:graphicData>
        </a:graphic>
      </p:graphicFrame>
      <p:graphicFrame>
        <p:nvGraphicFramePr>
          <p:cNvPr id="32" name="Table 31">
            <a:extLst>
              <a:ext uri="{FF2B5EF4-FFF2-40B4-BE49-F238E27FC236}">
                <a16:creationId xmlns:a16="http://schemas.microsoft.com/office/drawing/2014/main" id="{8DE60F41-AD36-4789-95A6-3CE0BC7757C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1751203"/>
              </p:ext>
            </p:extLst>
          </p:nvPr>
        </p:nvGraphicFramePr>
        <p:xfrm>
          <a:off x="2135619" y="5676657"/>
          <a:ext cx="1312218" cy="7416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56109">
                  <a:extLst>
                    <a:ext uri="{9D8B030D-6E8A-4147-A177-3AD203B41FA5}">
                      <a16:colId xmlns:a16="http://schemas.microsoft.com/office/drawing/2014/main" val="2868050870"/>
                    </a:ext>
                  </a:extLst>
                </a:gridCol>
                <a:gridCol w="656109">
                  <a:extLst>
                    <a:ext uri="{9D8B030D-6E8A-4147-A177-3AD203B41FA5}">
                      <a16:colId xmlns:a16="http://schemas.microsoft.com/office/drawing/2014/main" val="3499816453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  <a:latin typeface="Tw Cen MT Condensed Extra Bold" panose="020B0803020202020204" pitchFamily="34" charset="0"/>
                        </a:rPr>
                        <a:t>0-5 Years</a:t>
                      </a:r>
                    </a:p>
                  </a:txBody>
                  <a:tcPr>
                    <a:solidFill>
                      <a:srgbClr val="43224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71356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  <a:latin typeface="Tw Cen MT Condensed Extra Bold" panose="020B0803020202020204" pitchFamily="34" charset="0"/>
                        </a:rPr>
                        <a:t>596</a:t>
                      </a:r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  <a:latin typeface="Tw Cen MT Condensed Extra Bold" panose="020B0803020202020204" pitchFamily="34" charset="0"/>
                        </a:rPr>
                        <a:t>58%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702261712"/>
                  </a:ext>
                </a:extLst>
              </a:tr>
            </a:tbl>
          </a:graphicData>
        </a:graphic>
      </p:graphicFrame>
      <p:graphicFrame>
        <p:nvGraphicFramePr>
          <p:cNvPr id="33" name="Table 32">
            <a:extLst>
              <a:ext uri="{FF2B5EF4-FFF2-40B4-BE49-F238E27FC236}">
                <a16:creationId xmlns:a16="http://schemas.microsoft.com/office/drawing/2014/main" id="{7A155F4C-ECA0-419B-9FAA-1751154AA9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057130"/>
              </p:ext>
            </p:extLst>
          </p:nvPr>
        </p:nvGraphicFramePr>
        <p:xfrm>
          <a:off x="4755110" y="3058160"/>
          <a:ext cx="1312218" cy="7416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56109">
                  <a:extLst>
                    <a:ext uri="{9D8B030D-6E8A-4147-A177-3AD203B41FA5}">
                      <a16:colId xmlns:a16="http://schemas.microsoft.com/office/drawing/2014/main" val="2868050870"/>
                    </a:ext>
                  </a:extLst>
                </a:gridCol>
                <a:gridCol w="656109">
                  <a:extLst>
                    <a:ext uri="{9D8B030D-6E8A-4147-A177-3AD203B41FA5}">
                      <a16:colId xmlns:a16="http://schemas.microsoft.com/office/drawing/2014/main" val="3499816453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  <a:latin typeface="Tw Cen MT Condensed Extra Bold" panose="020B0803020202020204" pitchFamily="34" charset="0"/>
                        </a:rPr>
                        <a:t>26-30 Years</a:t>
                      </a: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71356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  <a:latin typeface="Tw Cen MT Condensed Extra Bold" panose="020B0803020202020204" pitchFamily="34" charset="0"/>
                        </a:rPr>
                        <a:t>11</a:t>
                      </a:r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  <a:latin typeface="Tw Cen MT Condensed Extra Bold" panose="020B0803020202020204" pitchFamily="34" charset="0"/>
                        </a:rPr>
                        <a:t>1%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702261712"/>
                  </a:ext>
                </a:extLst>
              </a:tr>
            </a:tbl>
          </a:graphicData>
        </a:graphic>
      </p:graphicFrame>
      <p:graphicFrame>
        <p:nvGraphicFramePr>
          <p:cNvPr id="34" name="Table 33">
            <a:extLst>
              <a:ext uri="{FF2B5EF4-FFF2-40B4-BE49-F238E27FC236}">
                <a16:creationId xmlns:a16="http://schemas.microsoft.com/office/drawing/2014/main" id="{0350544D-EF0D-4D25-B1E7-F7A0A425291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8614509"/>
              </p:ext>
            </p:extLst>
          </p:nvPr>
        </p:nvGraphicFramePr>
        <p:xfrm>
          <a:off x="4786344" y="5125720"/>
          <a:ext cx="1312218" cy="7416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56109">
                  <a:extLst>
                    <a:ext uri="{9D8B030D-6E8A-4147-A177-3AD203B41FA5}">
                      <a16:colId xmlns:a16="http://schemas.microsoft.com/office/drawing/2014/main" val="2868050870"/>
                    </a:ext>
                  </a:extLst>
                </a:gridCol>
                <a:gridCol w="656109">
                  <a:extLst>
                    <a:ext uri="{9D8B030D-6E8A-4147-A177-3AD203B41FA5}">
                      <a16:colId xmlns:a16="http://schemas.microsoft.com/office/drawing/2014/main" val="3499816453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  <a:latin typeface="Tw Cen MT Condensed Extra Bold" panose="020B0803020202020204" pitchFamily="34" charset="0"/>
                        </a:rPr>
                        <a:t>6-10 Years</a:t>
                      </a: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71356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  <a:latin typeface="Tw Cen MT Condensed Extra Bold" panose="020B0803020202020204" pitchFamily="34" charset="0"/>
                        </a:rPr>
                        <a:t>146</a:t>
                      </a:r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  <a:latin typeface="Tw Cen MT Condensed Extra Bold" panose="020B0803020202020204" pitchFamily="34" charset="0"/>
                        </a:rPr>
                        <a:t>14%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702261712"/>
                  </a:ext>
                </a:extLst>
              </a:tr>
            </a:tbl>
          </a:graphicData>
        </a:graphic>
      </p:graphicFrame>
      <p:pic>
        <p:nvPicPr>
          <p:cNvPr id="39" name="Picture 38">
            <a:extLst>
              <a:ext uri="{FF2B5EF4-FFF2-40B4-BE49-F238E27FC236}">
                <a16:creationId xmlns:a16="http://schemas.microsoft.com/office/drawing/2014/main" id="{4D7AB0BA-0A2E-4D76-971D-1449CA2585C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614" r="12273"/>
          <a:stretch/>
        </p:blipFill>
        <p:spPr>
          <a:xfrm>
            <a:off x="7263017" y="2059465"/>
            <a:ext cx="4521777" cy="3650742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054775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5DF379B9-7DFF-4F4D-8AB4-E59CE2C8B3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1740"/>
          <a:stretch/>
        </p:blipFill>
        <p:spPr>
          <a:xfrm>
            <a:off x="0" y="0"/>
            <a:ext cx="12192000" cy="127221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F46219E-C9DE-924C-A1BF-D205B9D64EC5}"/>
              </a:ext>
            </a:extLst>
          </p:cNvPr>
          <p:cNvSpPr txBox="1"/>
          <p:nvPr/>
        </p:nvSpPr>
        <p:spPr>
          <a:xfrm>
            <a:off x="4879235" y="559527"/>
            <a:ext cx="70605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 dirty="0">
                <a:solidFill>
                  <a:srgbClr val="213E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Human Resources</a:t>
            </a:r>
            <a:endParaRPr lang="en-US" sz="2000" dirty="0">
              <a:solidFill>
                <a:srgbClr val="213E67"/>
              </a:solidFill>
            </a:endParaRPr>
          </a:p>
        </p:txBody>
      </p:sp>
      <p:graphicFrame>
        <p:nvGraphicFramePr>
          <p:cNvPr id="25" name="Table 25">
            <a:extLst>
              <a:ext uri="{FF2B5EF4-FFF2-40B4-BE49-F238E27FC236}">
                <a16:creationId xmlns:a16="http://schemas.microsoft.com/office/drawing/2014/main" id="{9DA2B42C-0F7A-4CC7-A8F3-397477339CE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7735447"/>
              </p:ext>
            </p:extLst>
          </p:nvPr>
        </p:nvGraphicFramePr>
        <p:xfrm>
          <a:off x="821184" y="5463039"/>
          <a:ext cx="10431262" cy="111999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364319">
                  <a:extLst>
                    <a:ext uri="{9D8B030D-6E8A-4147-A177-3AD203B41FA5}">
                      <a16:colId xmlns:a16="http://schemas.microsoft.com/office/drawing/2014/main" val="3228252892"/>
                    </a:ext>
                  </a:extLst>
                </a:gridCol>
                <a:gridCol w="1167608">
                  <a:extLst>
                    <a:ext uri="{9D8B030D-6E8A-4147-A177-3AD203B41FA5}">
                      <a16:colId xmlns:a16="http://schemas.microsoft.com/office/drawing/2014/main" val="727849368"/>
                    </a:ext>
                  </a:extLst>
                </a:gridCol>
                <a:gridCol w="1886958">
                  <a:extLst>
                    <a:ext uri="{9D8B030D-6E8A-4147-A177-3AD203B41FA5}">
                      <a16:colId xmlns:a16="http://schemas.microsoft.com/office/drawing/2014/main" val="2739333507"/>
                    </a:ext>
                  </a:extLst>
                </a:gridCol>
                <a:gridCol w="2830439">
                  <a:extLst>
                    <a:ext uri="{9D8B030D-6E8A-4147-A177-3AD203B41FA5}">
                      <a16:colId xmlns:a16="http://schemas.microsoft.com/office/drawing/2014/main" val="3773817494"/>
                    </a:ext>
                  </a:extLst>
                </a:gridCol>
                <a:gridCol w="1181938">
                  <a:extLst>
                    <a:ext uri="{9D8B030D-6E8A-4147-A177-3AD203B41FA5}">
                      <a16:colId xmlns:a16="http://schemas.microsoft.com/office/drawing/2014/main" val="3819569476"/>
                    </a:ext>
                  </a:extLst>
                </a:gridCol>
              </a:tblGrid>
              <a:tr h="330503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bg1"/>
                          </a:solidFill>
                          <a:latin typeface="Arial Nova Cond" panose="020B0506020202020204" pitchFamily="34" charset="0"/>
                          <a:cs typeface="Arial" panose="020B0604020202020204" pitchFamily="34" charset="0"/>
                        </a:rPr>
                        <a:t>Applications Received: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6101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  <a:latin typeface="Arial Nova Cond" panose="020B0506020202020204" pitchFamily="34" charset="0"/>
                          <a:cs typeface="Arial" panose="020B0604020202020204" pitchFamily="34" charset="0"/>
                        </a:rPr>
                        <a:t>3,344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8142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1" dirty="0">
                        <a:solidFill>
                          <a:schemeClr val="bg1"/>
                        </a:solidFill>
                        <a:latin typeface="Arial Nova Cond" panose="020B0506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bg1"/>
                          </a:solidFill>
                          <a:latin typeface="Arial Nova Cond" panose="020B0506020202020204" pitchFamily="34" charset="0"/>
                          <a:cs typeface="Arial" panose="020B0604020202020204" pitchFamily="34" charset="0"/>
                        </a:rPr>
                        <a:t>Job Fairs Attended: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  <a:latin typeface="Arial Nova Cond" panose="020B0506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A49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9116564"/>
                  </a:ext>
                </a:extLst>
              </a:tr>
              <a:tr h="330503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bg1"/>
                          </a:solidFill>
                          <a:latin typeface="Arial Nova Cond" panose="020B0506020202020204" pitchFamily="34" charset="0"/>
                          <a:cs typeface="Arial" panose="020B0604020202020204" pitchFamily="34" charset="0"/>
                        </a:rPr>
                        <a:t>Positions Posted: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ECA2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  <a:latin typeface="Arial Nova Cond" panose="020B0506020202020204" pitchFamily="34" charset="0"/>
                          <a:cs typeface="Arial" panose="020B0604020202020204" pitchFamily="34" charset="0"/>
                        </a:rPr>
                        <a:t>62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D642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  <a:latin typeface="Arial Nova Cond" panose="020B0506020202020204" pitchFamily="34" charset="0"/>
                          <a:cs typeface="Arial" panose="020B0604020202020204" pitchFamily="34" charset="0"/>
                        </a:rPr>
                        <a:t>Number of new hires: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27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bg1"/>
                          </a:solidFill>
                          <a:latin typeface="Arial Nova Cond" panose="020B0506020202020204" pitchFamily="34" charset="0"/>
                          <a:cs typeface="Arial" panose="020B0604020202020204" pitchFamily="34" charset="0"/>
                        </a:rPr>
                        <a:t>Full-time: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  <a:latin typeface="Arial Nova Cond" panose="020B0506020202020204" pitchFamily="34" charset="0"/>
                          <a:cs typeface="Arial" panose="020B0604020202020204" pitchFamily="34" charset="0"/>
                        </a:rPr>
                        <a:t>83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481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2205362"/>
                  </a:ext>
                </a:extLst>
              </a:tr>
              <a:tr h="388472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bg1"/>
                          </a:solidFill>
                          <a:latin typeface="Arial Nova Cond" panose="020B0506020202020204" pitchFamily="34" charset="0"/>
                          <a:cs typeface="Arial" panose="020B0604020202020204" pitchFamily="34" charset="0"/>
                        </a:rPr>
                        <a:t>External Website/Job Boards: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3224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  <a:latin typeface="Arial Nova Cond" panose="020B0506020202020204" pitchFamily="34" charset="0"/>
                          <a:cs typeface="Arial" panose="020B0604020202020204" pitchFamily="34" charset="0"/>
                        </a:rPr>
                        <a:t>101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A367A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bg1"/>
                          </a:solidFill>
                          <a:latin typeface="Arial Nova Cond" panose="020B0506020202020204" pitchFamily="34" charset="0"/>
                          <a:cs typeface="Arial" panose="020B0604020202020204" pitchFamily="34" charset="0"/>
                        </a:rPr>
                        <a:t>Part-time: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674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  <a:latin typeface="Arial Nova Cond" panose="020B0506020202020204" pitchFamily="34" charset="0"/>
                          <a:cs typeface="Arial" panose="020B0604020202020204" pitchFamily="34" charset="0"/>
                        </a:rPr>
                        <a:t>41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866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931068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748FFCB9-6322-4116-87A2-3A58C04E39F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9755"/>
          <a:stretch/>
        </p:blipFill>
        <p:spPr>
          <a:xfrm rot="5400000">
            <a:off x="4506338" y="579555"/>
            <a:ext cx="3179324" cy="616703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2F241F6-C164-4C11-9819-AE335B5EDBF9}"/>
              </a:ext>
            </a:extLst>
          </p:cNvPr>
          <p:cNvSpPr txBox="1"/>
          <p:nvPr/>
        </p:nvSpPr>
        <p:spPr>
          <a:xfrm>
            <a:off x="405293" y="1487559"/>
            <a:ext cx="62891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1745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Recruitment Efforts</a:t>
            </a:r>
            <a:endParaRPr lang="en-US" sz="2000" dirty="0">
              <a:solidFill>
                <a:srgbClr val="17457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92088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5DF379B9-7DFF-4F4D-8AB4-E59CE2C8B3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1740"/>
          <a:stretch/>
        </p:blipFill>
        <p:spPr>
          <a:xfrm>
            <a:off x="0" y="0"/>
            <a:ext cx="12192000" cy="127221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5CBF404-62D9-4B42-86B1-32148B6B288D}"/>
              </a:ext>
            </a:extLst>
          </p:cNvPr>
          <p:cNvSpPr txBox="1"/>
          <p:nvPr/>
        </p:nvSpPr>
        <p:spPr>
          <a:xfrm>
            <a:off x="0" y="3441174"/>
            <a:ext cx="86186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4322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LEAVE &amp; BENEFITS</a:t>
            </a:r>
            <a:endParaRPr lang="en-US" sz="4400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F46219E-C9DE-924C-A1BF-D205B9D64EC5}"/>
              </a:ext>
            </a:extLst>
          </p:cNvPr>
          <p:cNvSpPr txBox="1"/>
          <p:nvPr/>
        </p:nvSpPr>
        <p:spPr>
          <a:xfrm>
            <a:off x="4879235" y="559527"/>
            <a:ext cx="70605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 dirty="0">
                <a:solidFill>
                  <a:srgbClr val="213E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Human Resources</a:t>
            </a:r>
            <a:endParaRPr lang="en-US" sz="2000" dirty="0">
              <a:solidFill>
                <a:srgbClr val="213E67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CC915A8-F0D2-664A-B087-C486C748D5FB}"/>
              </a:ext>
            </a:extLst>
          </p:cNvPr>
          <p:cNvSpPr/>
          <p:nvPr/>
        </p:nvSpPr>
        <p:spPr>
          <a:xfrm>
            <a:off x="8618657" y="1272210"/>
            <a:ext cx="3573345" cy="5585790"/>
          </a:xfrm>
          <a:prstGeom prst="rect">
            <a:avLst/>
          </a:prstGeom>
          <a:solidFill>
            <a:srgbClr val="4322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CA789B6-34E4-564F-847E-29D112D0A452}"/>
              </a:ext>
            </a:extLst>
          </p:cNvPr>
          <p:cNvSpPr txBox="1"/>
          <p:nvPr/>
        </p:nvSpPr>
        <p:spPr>
          <a:xfrm>
            <a:off x="486138" y="6074108"/>
            <a:ext cx="70605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5D41C4B5-3076-DC48-9D6C-6E45A21110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33172" y="6163166"/>
            <a:ext cx="1985391" cy="541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2783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C8F9073-C5B9-7849-9C0D-267823544E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1875"/>
          <a:stretch/>
        </p:blipFill>
        <p:spPr>
          <a:xfrm>
            <a:off x="0" y="-1"/>
            <a:ext cx="12192000" cy="126274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DBB3746-8E9A-A64F-BF23-04A8FFF2EC44}"/>
              </a:ext>
            </a:extLst>
          </p:cNvPr>
          <p:cNvSpPr txBox="1"/>
          <p:nvPr/>
        </p:nvSpPr>
        <p:spPr>
          <a:xfrm>
            <a:off x="486138" y="6074108"/>
            <a:ext cx="70605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SEE THE IMPACT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FD735C2-F1FC-184C-A479-FB729CC562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0470" y="5980822"/>
            <a:ext cx="1985391" cy="54188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83BD409-04CF-7244-962C-F2833A4B2B1D}"/>
              </a:ext>
            </a:extLst>
          </p:cNvPr>
          <p:cNvSpPr txBox="1"/>
          <p:nvPr/>
        </p:nvSpPr>
        <p:spPr>
          <a:xfrm>
            <a:off x="4879235" y="559527"/>
            <a:ext cx="70605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 dirty="0">
                <a:solidFill>
                  <a:srgbClr val="213E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Human Resources</a:t>
            </a:r>
            <a:endParaRPr lang="en-US" sz="2000" dirty="0">
              <a:solidFill>
                <a:srgbClr val="213E67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5287A82-299C-2C4E-9011-9CAE2047E736}"/>
              </a:ext>
            </a:extLst>
          </p:cNvPr>
          <p:cNvSpPr txBox="1"/>
          <p:nvPr/>
        </p:nvSpPr>
        <p:spPr>
          <a:xfrm>
            <a:off x="486138" y="1402975"/>
            <a:ext cx="62891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4322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Benefits Enrollment</a:t>
            </a:r>
            <a:endParaRPr lang="en-US" sz="2000" dirty="0">
              <a:solidFill>
                <a:schemeClr val="bg1"/>
              </a:solidFill>
            </a:endParaRP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852C3A7B-2533-45A2-85B4-20F031BEBC4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53436146"/>
              </p:ext>
            </p:extLst>
          </p:nvPr>
        </p:nvGraphicFramePr>
        <p:xfrm>
          <a:off x="2212581" y="1717537"/>
          <a:ext cx="8128000" cy="52853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74724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3AB5FA1-FFC1-4445-A6A2-5B8AE5E411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1" b="1563"/>
          <a:stretch/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A17BA52-C597-3A4A-9589-96F6343DCA11}"/>
              </a:ext>
            </a:extLst>
          </p:cNvPr>
          <p:cNvSpPr txBox="1"/>
          <p:nvPr/>
        </p:nvSpPr>
        <p:spPr>
          <a:xfrm>
            <a:off x="435980" y="1430388"/>
            <a:ext cx="11320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Leave and Worker’s Comp Administration</a:t>
            </a:r>
            <a:endParaRPr lang="en-US" sz="20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B652ED-CBD7-9840-9AC8-0F54849A890C}"/>
              </a:ext>
            </a:extLst>
          </p:cNvPr>
          <p:cNvSpPr txBox="1"/>
          <p:nvPr/>
        </p:nvSpPr>
        <p:spPr>
          <a:xfrm>
            <a:off x="4879235" y="559527"/>
            <a:ext cx="70605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 dirty="0">
                <a:solidFill>
                  <a:srgbClr val="213E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Human Resources</a:t>
            </a:r>
            <a:endParaRPr lang="en-US" sz="2000" dirty="0">
              <a:solidFill>
                <a:srgbClr val="213E67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0367E1D-6CC6-A54A-9BC5-CDC2B8F09E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0470" y="5980822"/>
            <a:ext cx="1985391" cy="54188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171ABB6-8579-4E63-B922-6D394AC0B304}"/>
              </a:ext>
            </a:extLst>
          </p:cNvPr>
          <p:cNvSpPr/>
          <p:nvPr/>
        </p:nvSpPr>
        <p:spPr>
          <a:xfrm>
            <a:off x="2060574" y="2483933"/>
            <a:ext cx="8029574" cy="3210803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76ECD5EA-C83A-4267-911D-47E55332C9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5519624"/>
              </p:ext>
            </p:extLst>
          </p:nvPr>
        </p:nvGraphicFramePr>
        <p:xfrm>
          <a:off x="2287216" y="2757376"/>
          <a:ext cx="7576290" cy="271983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525430">
                  <a:extLst>
                    <a:ext uri="{9D8B030D-6E8A-4147-A177-3AD203B41FA5}">
                      <a16:colId xmlns:a16="http://schemas.microsoft.com/office/drawing/2014/main" val="777295268"/>
                    </a:ext>
                  </a:extLst>
                </a:gridCol>
                <a:gridCol w="2525430">
                  <a:extLst>
                    <a:ext uri="{9D8B030D-6E8A-4147-A177-3AD203B41FA5}">
                      <a16:colId xmlns:a16="http://schemas.microsoft.com/office/drawing/2014/main" val="303755896"/>
                    </a:ext>
                  </a:extLst>
                </a:gridCol>
                <a:gridCol w="2525430">
                  <a:extLst>
                    <a:ext uri="{9D8B030D-6E8A-4147-A177-3AD203B41FA5}">
                      <a16:colId xmlns:a16="http://schemas.microsoft.com/office/drawing/2014/main" val="3359446783"/>
                    </a:ext>
                  </a:extLst>
                </a:gridCol>
              </a:tblGrid>
              <a:tr h="433065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Family and Medical Leave</a:t>
                      </a:r>
                    </a:p>
                  </a:txBody>
                  <a:tcPr anchor="ctr">
                    <a:solidFill>
                      <a:srgbClr val="DF4F2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Temporary Disability Leave</a:t>
                      </a:r>
                    </a:p>
                  </a:txBody>
                  <a:tcPr anchor="ctr">
                    <a:solidFill>
                      <a:srgbClr val="AEAB2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Military Leave</a:t>
                      </a: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2156530"/>
                  </a:ext>
                </a:extLst>
              </a:tr>
              <a:tr h="931720">
                <a:tc>
                  <a:txBody>
                    <a:bodyPr/>
                    <a:lstStyle/>
                    <a:p>
                      <a:pPr algn="ctr"/>
                      <a:r>
                        <a:rPr lang="en-US" sz="4000" b="1" u="none" dirty="0"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126</a:t>
                      </a:r>
                    </a:p>
                  </a:txBody>
                  <a:tcPr anchor="ctr">
                    <a:solidFill>
                      <a:srgbClr val="E67A5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u="none" dirty="0"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anchor="ctr">
                    <a:solidFill>
                      <a:srgbClr val="C1BD2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u="none" dirty="0"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anchor="ctr">
                    <a:solidFill>
                      <a:srgbClr val="2B4B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3097762"/>
                  </a:ext>
                </a:extLst>
              </a:tr>
              <a:tr h="423331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Leave of Absence</a:t>
                      </a:r>
                    </a:p>
                  </a:txBody>
                  <a:tcPr anchor="ctr">
                    <a:solidFill>
                      <a:srgbClr val="9A120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Workers’ Comp Claims</a:t>
                      </a:r>
                    </a:p>
                  </a:txBody>
                  <a:tcPr anchor="ctr">
                    <a:solidFill>
                      <a:srgbClr val="43224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Assault Leave</a:t>
                      </a:r>
                    </a:p>
                  </a:txBody>
                  <a:tcPr anchor="ctr">
                    <a:solidFill>
                      <a:srgbClr val="DF4F2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9020392"/>
                  </a:ext>
                </a:extLst>
              </a:tr>
              <a:tr h="931720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anchor="ctr">
                    <a:solidFill>
                      <a:srgbClr val="C3170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</a:t>
                      </a:r>
                    </a:p>
                  </a:txBody>
                  <a:tcPr anchor="ctr">
                    <a:solidFill>
                      <a:srgbClr val="5F306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</a:p>
                  </a:txBody>
                  <a:tcPr anchor="ctr">
                    <a:solidFill>
                      <a:srgbClr val="E67A5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13723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669868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5DF379B9-7DFF-4F4D-8AB4-E59CE2C8B3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1740"/>
          <a:stretch/>
        </p:blipFill>
        <p:spPr>
          <a:xfrm>
            <a:off x="0" y="0"/>
            <a:ext cx="12192000" cy="127221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5CBF404-62D9-4B42-86B1-32148B6B288D}"/>
              </a:ext>
            </a:extLst>
          </p:cNvPr>
          <p:cNvSpPr txBox="1"/>
          <p:nvPr/>
        </p:nvSpPr>
        <p:spPr>
          <a:xfrm>
            <a:off x="0" y="3441174"/>
            <a:ext cx="86186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COMPENSATION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F46219E-C9DE-924C-A1BF-D205B9D64EC5}"/>
              </a:ext>
            </a:extLst>
          </p:cNvPr>
          <p:cNvSpPr txBox="1"/>
          <p:nvPr/>
        </p:nvSpPr>
        <p:spPr>
          <a:xfrm>
            <a:off x="4879235" y="559527"/>
            <a:ext cx="70605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13E6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Human Resources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213E6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CC915A8-F0D2-664A-B087-C486C748D5FB}"/>
              </a:ext>
            </a:extLst>
          </p:cNvPr>
          <p:cNvSpPr/>
          <p:nvPr/>
        </p:nvSpPr>
        <p:spPr>
          <a:xfrm>
            <a:off x="8618657" y="1272210"/>
            <a:ext cx="3573345" cy="5585790"/>
          </a:xfrm>
          <a:prstGeom prst="rect">
            <a:avLst/>
          </a:prstGeom>
          <a:solidFill>
            <a:srgbClr val="FF3300"/>
          </a:solidFill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CA789B6-34E4-564F-847E-29D112D0A452}"/>
              </a:ext>
            </a:extLst>
          </p:cNvPr>
          <p:cNvSpPr txBox="1"/>
          <p:nvPr/>
        </p:nvSpPr>
        <p:spPr>
          <a:xfrm>
            <a:off x="486138" y="6074108"/>
            <a:ext cx="70605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5D41C4B5-3076-DC48-9D6C-6E45A21110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33172" y="6163166"/>
            <a:ext cx="1985391" cy="541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1443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C8F9073-C5B9-7849-9C0D-267823544E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1875"/>
          <a:stretch/>
        </p:blipFill>
        <p:spPr>
          <a:xfrm>
            <a:off x="0" y="-1"/>
            <a:ext cx="12192000" cy="126274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DBB3746-8E9A-A64F-BF23-04A8FFF2EC44}"/>
              </a:ext>
            </a:extLst>
          </p:cNvPr>
          <p:cNvSpPr txBox="1"/>
          <p:nvPr/>
        </p:nvSpPr>
        <p:spPr>
          <a:xfrm>
            <a:off x="486138" y="6074108"/>
            <a:ext cx="70605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SEE THE IMPACT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FD735C2-F1FC-184C-A479-FB729CC562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0470" y="5980822"/>
            <a:ext cx="1985391" cy="54188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83BD409-04CF-7244-962C-F2833A4B2B1D}"/>
              </a:ext>
            </a:extLst>
          </p:cNvPr>
          <p:cNvSpPr txBox="1"/>
          <p:nvPr/>
        </p:nvSpPr>
        <p:spPr>
          <a:xfrm>
            <a:off x="4879235" y="559527"/>
            <a:ext cx="70605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 dirty="0">
                <a:solidFill>
                  <a:srgbClr val="213E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Human Resources</a:t>
            </a:r>
            <a:endParaRPr lang="en-US" sz="2000" dirty="0">
              <a:solidFill>
                <a:srgbClr val="213E67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5287A82-299C-2C4E-9011-9CAE2047E736}"/>
              </a:ext>
            </a:extLst>
          </p:cNvPr>
          <p:cNvSpPr txBox="1"/>
          <p:nvPr/>
        </p:nvSpPr>
        <p:spPr>
          <a:xfrm>
            <a:off x="486139" y="2956289"/>
            <a:ext cx="550475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4322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#1 Teacher Pay - $62,000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4322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$13.50/</a:t>
            </a:r>
            <a:r>
              <a:rPr lang="en-US" sz="2800" dirty="0" err="1">
                <a:solidFill>
                  <a:srgbClr val="4322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hr</a:t>
            </a:r>
            <a:r>
              <a:rPr lang="en-US" sz="2800" dirty="0">
                <a:solidFill>
                  <a:srgbClr val="4322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minimum wage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4322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Competitive salary schedules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4322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100% premium paid employee </a:t>
            </a:r>
          </a:p>
          <a:p>
            <a:r>
              <a:rPr lang="en-US" sz="2800" dirty="0">
                <a:solidFill>
                  <a:srgbClr val="4322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medical benefit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5D19F80-E501-488A-AB77-80BB37F5048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129" r="8039"/>
          <a:stretch/>
        </p:blipFill>
        <p:spPr>
          <a:xfrm>
            <a:off x="6543065" y="2266704"/>
            <a:ext cx="5281015" cy="3658231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4A0E4E6-5408-4422-9B10-D8BF00BC7F70}"/>
              </a:ext>
            </a:extLst>
          </p:cNvPr>
          <p:cNvSpPr txBox="1"/>
          <p:nvPr/>
        </p:nvSpPr>
        <p:spPr>
          <a:xfrm>
            <a:off x="388558" y="1430577"/>
            <a:ext cx="62891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E1A3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Compensation Highlights</a:t>
            </a:r>
            <a:endParaRPr lang="en-US" sz="2000" dirty="0">
              <a:solidFill>
                <a:srgbClr val="E1A3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55341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5DF379B9-7DFF-4F4D-8AB4-E59CE2C8B3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1740"/>
          <a:stretch/>
        </p:blipFill>
        <p:spPr>
          <a:xfrm>
            <a:off x="0" y="0"/>
            <a:ext cx="12192000" cy="127221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5CBF404-62D9-4B42-86B1-32148B6B288D}"/>
              </a:ext>
            </a:extLst>
          </p:cNvPr>
          <p:cNvSpPr txBox="1"/>
          <p:nvPr/>
        </p:nvSpPr>
        <p:spPr>
          <a:xfrm>
            <a:off x="0" y="3441174"/>
            <a:ext cx="86186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rgbClr val="C7C3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 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C7C32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HIGHLIGHTS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C7C32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F46219E-C9DE-924C-A1BF-D205B9D64EC5}"/>
              </a:ext>
            </a:extLst>
          </p:cNvPr>
          <p:cNvSpPr txBox="1"/>
          <p:nvPr/>
        </p:nvSpPr>
        <p:spPr>
          <a:xfrm>
            <a:off x="4879235" y="559527"/>
            <a:ext cx="70605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13E6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Human Resources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213E6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CC915A8-F0D2-664A-B087-C486C748D5FB}"/>
              </a:ext>
            </a:extLst>
          </p:cNvPr>
          <p:cNvSpPr/>
          <p:nvPr/>
        </p:nvSpPr>
        <p:spPr>
          <a:xfrm>
            <a:off x="8618657" y="1272210"/>
            <a:ext cx="3573345" cy="5585790"/>
          </a:xfrm>
          <a:prstGeom prst="rect">
            <a:avLst/>
          </a:prstGeom>
          <a:solidFill>
            <a:srgbClr val="C7C329"/>
          </a:solidFill>
          <a:ln>
            <a:solidFill>
              <a:srgbClr val="C7C3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CA789B6-34E4-564F-847E-29D112D0A452}"/>
              </a:ext>
            </a:extLst>
          </p:cNvPr>
          <p:cNvSpPr txBox="1"/>
          <p:nvPr/>
        </p:nvSpPr>
        <p:spPr>
          <a:xfrm>
            <a:off x="486138" y="6074108"/>
            <a:ext cx="70605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5D41C4B5-3076-DC48-9D6C-6E45A21110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33172" y="6163166"/>
            <a:ext cx="1985391" cy="541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4826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D65301A3-3208-ED4A-9CAC-39C5F0FC53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1" b="1563"/>
          <a:stretch/>
        </p:blipFill>
        <p:spPr>
          <a:xfrm>
            <a:off x="0" y="-60961"/>
            <a:ext cx="12192000" cy="685800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E072F42-350D-0442-B0FD-BF897A9BE3AC}"/>
              </a:ext>
            </a:extLst>
          </p:cNvPr>
          <p:cNvSpPr txBox="1"/>
          <p:nvPr/>
        </p:nvSpPr>
        <p:spPr>
          <a:xfrm>
            <a:off x="4879235" y="559527"/>
            <a:ext cx="70605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 dirty="0">
                <a:solidFill>
                  <a:srgbClr val="213E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Human Resources</a:t>
            </a:r>
            <a:endParaRPr lang="en-US" sz="2000" dirty="0">
              <a:solidFill>
                <a:srgbClr val="213E67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6866C9D-8840-B144-BB66-348E7B9B3A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72675" y="6097851"/>
            <a:ext cx="1967117" cy="53689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F4F0B28-D0E4-4FD6-9110-A6643096EE10}"/>
              </a:ext>
            </a:extLst>
          </p:cNvPr>
          <p:cNvSpPr txBox="1"/>
          <p:nvPr/>
        </p:nvSpPr>
        <p:spPr>
          <a:xfrm>
            <a:off x="514964" y="2070873"/>
            <a:ext cx="7060557" cy="43242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100" b="1" u="sng" dirty="0">
                <a:solidFill>
                  <a:schemeClr val="bg1">
                    <a:lumMod val="9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2020 Houston Top Workplace</a:t>
            </a:r>
            <a:endParaRPr lang="en-US" sz="1100" dirty="0">
              <a:solidFill>
                <a:schemeClr val="bg1">
                  <a:lumMod val="95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100" dirty="0">
                <a:solidFill>
                  <a:schemeClr val="bg1">
                    <a:lumMod val="9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130 businesses recognized (3,000 nominated)</a:t>
            </a:r>
            <a:endParaRPr lang="en-US" sz="1100" dirty="0">
              <a:solidFill>
                <a:schemeClr val="bg1">
                  <a:lumMod val="95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100" dirty="0">
                <a:solidFill>
                  <a:schemeClr val="bg1">
                    <a:lumMod val="9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HCDE = #13 in large businesses (up from #24 in 2019)</a:t>
            </a:r>
            <a:endParaRPr lang="en-US" sz="1100" dirty="0">
              <a:solidFill>
                <a:schemeClr val="bg1">
                  <a:lumMod val="95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100" dirty="0">
                <a:solidFill>
                  <a:schemeClr val="bg1">
                    <a:lumMod val="9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85% employee response rate</a:t>
            </a:r>
            <a:endParaRPr lang="en-US" sz="1100" dirty="0">
              <a:solidFill>
                <a:schemeClr val="bg1">
                  <a:lumMod val="95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schemeClr val="bg1">
                    <a:lumMod val="9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100" b="1" u="sng" dirty="0">
                <a:solidFill>
                  <a:schemeClr val="bg1">
                    <a:lumMod val="9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COVID-19 Response</a:t>
            </a:r>
            <a:endParaRPr lang="en-US" sz="1100" dirty="0">
              <a:solidFill>
                <a:schemeClr val="bg1">
                  <a:lumMod val="95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100" dirty="0">
                <a:solidFill>
                  <a:schemeClr val="bg1">
                    <a:lumMod val="9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CDC Guidelines, TEA Guidelines, HCDE Exposure Control Plan</a:t>
            </a:r>
            <a:endParaRPr lang="en-US" sz="1100" dirty="0">
              <a:solidFill>
                <a:schemeClr val="bg1">
                  <a:lumMod val="95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100" dirty="0">
                <a:solidFill>
                  <a:schemeClr val="bg1">
                    <a:lumMod val="9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Employee and student exposure, diagnosis, contact tracing</a:t>
            </a:r>
            <a:endParaRPr lang="en-US" sz="1100" dirty="0">
              <a:solidFill>
                <a:schemeClr val="bg1">
                  <a:lumMod val="95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100" dirty="0">
                <a:solidFill>
                  <a:schemeClr val="bg1">
                    <a:lumMod val="9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Liaison with Harris County Public Health</a:t>
            </a:r>
            <a:endParaRPr lang="en-US" sz="1100" dirty="0">
              <a:solidFill>
                <a:schemeClr val="bg1">
                  <a:lumMod val="95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schemeClr val="bg1">
                    <a:lumMod val="9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100" b="1" u="sng" dirty="0">
                <a:solidFill>
                  <a:schemeClr val="bg1">
                    <a:lumMod val="9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Employee Required Training </a:t>
            </a:r>
            <a:endParaRPr lang="en-US" sz="1100" dirty="0">
              <a:solidFill>
                <a:schemeClr val="bg1">
                  <a:lumMod val="95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100" dirty="0">
                <a:solidFill>
                  <a:schemeClr val="bg1">
                    <a:lumMod val="9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Online modules (self paced)</a:t>
            </a:r>
            <a:endParaRPr lang="en-US" sz="1100" dirty="0">
              <a:solidFill>
                <a:schemeClr val="bg1">
                  <a:lumMod val="95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100" dirty="0">
                <a:solidFill>
                  <a:schemeClr val="bg1">
                    <a:lumMod val="9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New Employee Orientation</a:t>
            </a:r>
            <a:endParaRPr lang="en-US" sz="1100" dirty="0">
              <a:solidFill>
                <a:schemeClr val="bg1">
                  <a:lumMod val="95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100" dirty="0">
                <a:solidFill>
                  <a:schemeClr val="bg1">
                    <a:lumMod val="9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Returning Employee Information</a:t>
            </a:r>
            <a:endParaRPr lang="en-US" sz="1100" dirty="0">
              <a:solidFill>
                <a:schemeClr val="bg1">
                  <a:lumMod val="95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schemeClr val="bg1">
                    <a:lumMod val="9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100" b="1" u="sng" dirty="0">
                <a:solidFill>
                  <a:schemeClr val="bg1">
                    <a:lumMod val="9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Document Management System</a:t>
            </a:r>
            <a:endParaRPr lang="en-US" sz="1100" dirty="0">
              <a:solidFill>
                <a:schemeClr val="bg1">
                  <a:lumMod val="95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100" dirty="0">
                <a:solidFill>
                  <a:schemeClr val="bg1">
                    <a:lumMod val="9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Implemented new system to take HR processes paperless</a:t>
            </a:r>
            <a:endParaRPr lang="en-US" sz="1100" dirty="0">
              <a:solidFill>
                <a:schemeClr val="bg1">
                  <a:lumMod val="95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100" dirty="0">
                <a:solidFill>
                  <a:schemeClr val="bg1">
                    <a:lumMod val="9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From application to contracts to separation</a:t>
            </a:r>
            <a:endParaRPr lang="en-US" sz="1100" dirty="0">
              <a:solidFill>
                <a:schemeClr val="bg1">
                  <a:lumMod val="95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100" dirty="0">
                <a:solidFill>
                  <a:schemeClr val="bg1">
                    <a:lumMod val="9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Onboarding for new employees</a:t>
            </a:r>
            <a:endParaRPr lang="en-US" sz="1100" dirty="0">
              <a:solidFill>
                <a:schemeClr val="bg1">
                  <a:lumMod val="95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schemeClr val="bg1">
                    <a:lumMod val="9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100" b="1" u="sng" dirty="0">
                <a:solidFill>
                  <a:schemeClr val="bg1">
                    <a:lumMod val="9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Employee Wellness Program</a:t>
            </a:r>
            <a:endParaRPr lang="en-US" sz="1100" dirty="0">
              <a:solidFill>
                <a:schemeClr val="bg1">
                  <a:lumMod val="95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100" dirty="0">
                <a:solidFill>
                  <a:schemeClr val="bg1">
                    <a:lumMod val="9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Partnership with Houston Methodist</a:t>
            </a:r>
            <a:endParaRPr lang="en-US" sz="1100" dirty="0">
              <a:solidFill>
                <a:schemeClr val="bg1">
                  <a:lumMod val="95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100" dirty="0">
                <a:solidFill>
                  <a:schemeClr val="bg1">
                    <a:lumMod val="9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Biometric Screenings</a:t>
            </a:r>
            <a:endParaRPr lang="en-US" sz="1100" dirty="0">
              <a:solidFill>
                <a:schemeClr val="bg1">
                  <a:lumMod val="95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100" dirty="0">
                <a:solidFill>
                  <a:schemeClr val="bg1">
                    <a:lumMod val="9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Monthly webinar for employees on topic of interest</a:t>
            </a:r>
            <a:endParaRPr lang="en-US" sz="11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100" dirty="0">
                <a:solidFill>
                  <a:schemeClr val="bg1">
                    <a:lumMod val="9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Nutritional support and guidance</a:t>
            </a:r>
            <a:endParaRPr lang="en-US" sz="11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547AD34-CE8C-4EAB-A56D-33C47B83DA0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3869"/>
          <a:stretch/>
        </p:blipFill>
        <p:spPr>
          <a:xfrm>
            <a:off x="5823347" y="3832397"/>
            <a:ext cx="3394226" cy="2180447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E250B52-B2DC-4648-BF41-B1EC63B8310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753" r="2644"/>
          <a:stretch/>
        </p:blipFill>
        <p:spPr>
          <a:xfrm>
            <a:off x="8672836" y="1525157"/>
            <a:ext cx="2838451" cy="2119693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CF8DE4E-A0C4-4581-8A44-9ED3CAFC75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41832" y="3847135"/>
            <a:ext cx="2069455" cy="2165709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ABB466C-4F2A-4A65-8B06-FA45CC4018E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928" r="15242"/>
          <a:stretch/>
        </p:blipFill>
        <p:spPr>
          <a:xfrm>
            <a:off x="5823346" y="1525157"/>
            <a:ext cx="2614879" cy="2119693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D68A5DE-D450-4DA5-BFF7-B37FE475B30C}"/>
              </a:ext>
            </a:extLst>
          </p:cNvPr>
          <p:cNvSpPr txBox="1"/>
          <p:nvPr/>
        </p:nvSpPr>
        <p:spPr>
          <a:xfrm>
            <a:off x="514964" y="1376579"/>
            <a:ext cx="67942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 Highlights</a:t>
            </a:r>
            <a:endParaRPr lang="en-US" sz="32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24405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3AB5FA1-FFC1-4445-A6A2-5B8AE5E411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1" b="1563"/>
          <a:stretch/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A17BA52-C597-3A4A-9589-96F6343DCA11}"/>
              </a:ext>
            </a:extLst>
          </p:cNvPr>
          <p:cNvSpPr txBox="1"/>
          <p:nvPr/>
        </p:nvSpPr>
        <p:spPr>
          <a:xfrm>
            <a:off x="486137" y="1411441"/>
            <a:ext cx="52156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Trends</a:t>
            </a:r>
            <a:endParaRPr lang="en-US" sz="20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B652ED-CBD7-9840-9AC8-0F54849A890C}"/>
              </a:ext>
            </a:extLst>
          </p:cNvPr>
          <p:cNvSpPr txBox="1"/>
          <p:nvPr/>
        </p:nvSpPr>
        <p:spPr>
          <a:xfrm>
            <a:off x="4879235" y="559527"/>
            <a:ext cx="70605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 dirty="0">
                <a:solidFill>
                  <a:srgbClr val="213E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Human Resources</a:t>
            </a:r>
            <a:endParaRPr lang="en-US" sz="2000" dirty="0">
              <a:solidFill>
                <a:srgbClr val="213E67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0367E1D-6CC6-A54A-9BC5-CDC2B8F09E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0470" y="5980822"/>
            <a:ext cx="1985391" cy="54188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CAE86A4-4A47-41BB-AFE8-3E9490EFB007}"/>
              </a:ext>
            </a:extLst>
          </p:cNvPr>
          <p:cNvSpPr txBox="1"/>
          <p:nvPr/>
        </p:nvSpPr>
        <p:spPr>
          <a:xfrm>
            <a:off x="486137" y="2687538"/>
            <a:ext cx="538578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Learning management system for training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Investment in mental health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Automated HR processes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Employee Wellness programs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962BDB-1E6B-4915-A34D-A62588BA218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591" t="366" r="9164" b="-1"/>
          <a:stretch/>
        </p:blipFill>
        <p:spPr>
          <a:xfrm>
            <a:off x="6589985" y="2098875"/>
            <a:ext cx="5152351" cy="3546652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039426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5DF379B9-7DFF-4F4D-8AB4-E59CE2C8B3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1740"/>
          <a:stretch/>
        </p:blipFill>
        <p:spPr>
          <a:xfrm>
            <a:off x="0" y="0"/>
            <a:ext cx="12192000" cy="127221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5CBF404-62D9-4B42-86B1-32148B6B288D}"/>
              </a:ext>
            </a:extLst>
          </p:cNvPr>
          <p:cNvSpPr txBox="1"/>
          <p:nvPr/>
        </p:nvSpPr>
        <p:spPr>
          <a:xfrm>
            <a:off x="486138" y="1412231"/>
            <a:ext cx="5731782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4322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 We Are</a:t>
            </a:r>
            <a:r>
              <a:rPr lang="en-US" sz="20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000" dirty="0">
              <a:solidFill>
                <a:srgbClr val="43224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Natasha Truitt | Executive Director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Patricia Menard | Assistant Director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Ashley Barker | Generalist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Kris Duke, Laura Nilon, Roxanne Torres | Coordinators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Regina Johnson | Benefits Coordinator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Candy Sosa | Benefits Assistant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Monserrat Witine | Administrative Assistant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Aleyda Lopez | Recruitment Assistant </a:t>
            </a:r>
          </a:p>
          <a:p>
            <a:endParaRPr lang="en-US" sz="2800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F46219E-C9DE-924C-A1BF-D205B9D64EC5}"/>
              </a:ext>
            </a:extLst>
          </p:cNvPr>
          <p:cNvSpPr txBox="1"/>
          <p:nvPr/>
        </p:nvSpPr>
        <p:spPr>
          <a:xfrm>
            <a:off x="4879235" y="559527"/>
            <a:ext cx="70605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 dirty="0">
                <a:solidFill>
                  <a:srgbClr val="213E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Human Resources</a:t>
            </a:r>
            <a:endParaRPr lang="en-US" sz="2000" dirty="0">
              <a:solidFill>
                <a:srgbClr val="213E67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CC915A8-F0D2-664A-B087-C486C748D5FB}"/>
              </a:ext>
            </a:extLst>
          </p:cNvPr>
          <p:cNvSpPr/>
          <p:nvPr/>
        </p:nvSpPr>
        <p:spPr>
          <a:xfrm>
            <a:off x="6601097" y="1272210"/>
            <a:ext cx="5590905" cy="5585790"/>
          </a:xfrm>
          <a:prstGeom prst="rect">
            <a:avLst/>
          </a:prstGeom>
          <a:solidFill>
            <a:srgbClr val="4322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CA789B6-34E4-564F-847E-29D112D0A452}"/>
              </a:ext>
            </a:extLst>
          </p:cNvPr>
          <p:cNvSpPr txBox="1"/>
          <p:nvPr/>
        </p:nvSpPr>
        <p:spPr>
          <a:xfrm>
            <a:off x="486138" y="6074108"/>
            <a:ext cx="70605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5D41C4B5-3076-DC48-9D6C-6E45A21110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33172" y="6163166"/>
            <a:ext cx="1985391" cy="54188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E644B15-5FBD-4A5E-8F83-3BB475A8B79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382" t="6453" r="8956"/>
          <a:stretch/>
        </p:blipFill>
        <p:spPr>
          <a:xfrm>
            <a:off x="6780123" y="2447684"/>
            <a:ext cx="5238440" cy="3227904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982189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39D292-6F99-654F-A110-CFFAFB385D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44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BB7D91E-0F71-C04B-B50D-6ABC24AA0EB5}"/>
              </a:ext>
            </a:extLst>
          </p:cNvPr>
          <p:cNvSpPr txBox="1"/>
          <p:nvPr/>
        </p:nvSpPr>
        <p:spPr>
          <a:xfrm>
            <a:off x="416470" y="3411521"/>
            <a:ext cx="1121972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Questions?</a:t>
            </a:r>
            <a:endParaRPr lang="en-US" sz="60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F3DB0A-462A-3540-9B59-F3B99C20B2CC}"/>
              </a:ext>
            </a:extLst>
          </p:cNvPr>
          <p:cNvSpPr txBox="1"/>
          <p:nvPr/>
        </p:nvSpPr>
        <p:spPr>
          <a:xfrm>
            <a:off x="4879235" y="559527"/>
            <a:ext cx="70605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 dirty="0">
                <a:solidFill>
                  <a:srgbClr val="213E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Human Resources</a:t>
            </a:r>
            <a:endParaRPr lang="en-US" sz="2000" dirty="0">
              <a:solidFill>
                <a:srgbClr val="213E67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54A8443-1533-2341-8471-4E68F862AEB5}"/>
              </a:ext>
            </a:extLst>
          </p:cNvPr>
          <p:cNvSpPr txBox="1"/>
          <p:nvPr/>
        </p:nvSpPr>
        <p:spPr>
          <a:xfrm>
            <a:off x="416470" y="1442219"/>
            <a:ext cx="70605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SEE THE IMPACT</a:t>
            </a:r>
            <a:endParaRPr lang="en-US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A29F02F-382E-DE47-978E-E168F2F6FA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0470" y="5980822"/>
            <a:ext cx="1985391" cy="541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0517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D65301A3-3208-ED4A-9CAC-39C5F0FC53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1" b="1563"/>
          <a:stretch/>
        </p:blipFill>
        <p:spPr>
          <a:xfrm>
            <a:off x="0" y="-60961"/>
            <a:ext cx="12192000" cy="68580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B212322-258E-C840-B545-2B288DD1E1A6}"/>
              </a:ext>
            </a:extLst>
          </p:cNvPr>
          <p:cNvSpPr txBox="1"/>
          <p:nvPr/>
        </p:nvSpPr>
        <p:spPr>
          <a:xfrm>
            <a:off x="320676" y="1386166"/>
            <a:ext cx="67942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Services Provided</a:t>
            </a:r>
            <a:endParaRPr lang="en-US" sz="32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E072F42-350D-0442-B0FD-BF897A9BE3AC}"/>
              </a:ext>
            </a:extLst>
          </p:cNvPr>
          <p:cNvSpPr txBox="1"/>
          <p:nvPr/>
        </p:nvSpPr>
        <p:spPr>
          <a:xfrm>
            <a:off x="4879235" y="559527"/>
            <a:ext cx="70605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 dirty="0">
                <a:solidFill>
                  <a:srgbClr val="213E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Human Resources</a:t>
            </a:r>
            <a:endParaRPr lang="en-US" sz="2000" dirty="0">
              <a:solidFill>
                <a:srgbClr val="213E67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6866C9D-8840-B144-BB66-348E7B9B3A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4401" y="6097851"/>
            <a:ext cx="1985391" cy="54188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F4F0B28-D0E4-4FD6-9110-A6643096EE10}"/>
              </a:ext>
            </a:extLst>
          </p:cNvPr>
          <p:cNvSpPr txBox="1"/>
          <p:nvPr/>
        </p:nvSpPr>
        <p:spPr>
          <a:xfrm>
            <a:off x="443060" y="2630078"/>
            <a:ext cx="641937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Employment and Recruiting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Compensation Administration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Benefits Administration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Training and Development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Unemployment and Workers’ Compensation Administration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Employee Relations and Services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Personnel Records Management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699E476-364A-4A58-A707-2E2A1C897E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3752" y="1582595"/>
            <a:ext cx="6027572" cy="4262921"/>
          </a:xfrm>
          <a:prstGeom prst="rect">
            <a:avLst/>
          </a:prstGeom>
          <a:ln w="12700">
            <a:solidFill>
              <a:schemeClr val="tx1">
                <a:lumMod val="95000"/>
                <a:lumOff val="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198968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5DF379B9-7DFF-4F4D-8AB4-E59CE2C8B3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1740"/>
          <a:stretch/>
        </p:blipFill>
        <p:spPr>
          <a:xfrm>
            <a:off x="0" y="0"/>
            <a:ext cx="12192000" cy="127221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5CBF404-62D9-4B42-86B1-32148B6B288D}"/>
              </a:ext>
            </a:extLst>
          </p:cNvPr>
          <p:cNvSpPr txBox="1"/>
          <p:nvPr/>
        </p:nvSpPr>
        <p:spPr>
          <a:xfrm>
            <a:off x="0" y="3441174"/>
            <a:ext cx="86186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 EMPLOYEES</a:t>
            </a:r>
            <a:endParaRPr lang="en-US" sz="44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F46219E-C9DE-924C-A1BF-D205B9D64EC5}"/>
              </a:ext>
            </a:extLst>
          </p:cNvPr>
          <p:cNvSpPr txBox="1"/>
          <p:nvPr/>
        </p:nvSpPr>
        <p:spPr>
          <a:xfrm>
            <a:off x="4879235" y="559527"/>
            <a:ext cx="70605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 dirty="0">
                <a:solidFill>
                  <a:srgbClr val="213E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Human Resources</a:t>
            </a:r>
            <a:endParaRPr lang="en-US" sz="2000" dirty="0">
              <a:solidFill>
                <a:srgbClr val="213E67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CC915A8-F0D2-664A-B087-C486C748D5FB}"/>
              </a:ext>
            </a:extLst>
          </p:cNvPr>
          <p:cNvSpPr/>
          <p:nvPr/>
        </p:nvSpPr>
        <p:spPr>
          <a:xfrm>
            <a:off x="8618657" y="1272210"/>
            <a:ext cx="3573345" cy="558579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CA789B6-34E4-564F-847E-29D112D0A452}"/>
              </a:ext>
            </a:extLst>
          </p:cNvPr>
          <p:cNvSpPr txBox="1"/>
          <p:nvPr/>
        </p:nvSpPr>
        <p:spPr>
          <a:xfrm>
            <a:off x="486138" y="6074108"/>
            <a:ext cx="70605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5D41C4B5-3076-DC48-9D6C-6E45A21110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33172" y="6163166"/>
            <a:ext cx="1985391" cy="541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5043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5DF379B9-7DFF-4F4D-8AB4-E59CE2C8B3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1740"/>
          <a:stretch/>
        </p:blipFill>
        <p:spPr>
          <a:xfrm>
            <a:off x="0" y="0"/>
            <a:ext cx="12192000" cy="127221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5CBF404-62D9-4B42-86B1-32148B6B288D}"/>
              </a:ext>
            </a:extLst>
          </p:cNvPr>
          <p:cNvSpPr txBox="1"/>
          <p:nvPr/>
        </p:nvSpPr>
        <p:spPr>
          <a:xfrm>
            <a:off x="555806" y="1409066"/>
            <a:ext cx="79931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4322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Workforce Size</a:t>
            </a:r>
            <a:r>
              <a:rPr lang="en-US" sz="20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000" dirty="0">
              <a:solidFill>
                <a:srgbClr val="43224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F46219E-C9DE-924C-A1BF-D205B9D64EC5}"/>
              </a:ext>
            </a:extLst>
          </p:cNvPr>
          <p:cNvSpPr txBox="1"/>
          <p:nvPr/>
        </p:nvSpPr>
        <p:spPr>
          <a:xfrm>
            <a:off x="4879235" y="559527"/>
            <a:ext cx="70605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 dirty="0">
                <a:solidFill>
                  <a:srgbClr val="213E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Human Resources</a:t>
            </a:r>
            <a:endParaRPr lang="en-US" sz="2000" dirty="0">
              <a:solidFill>
                <a:srgbClr val="213E67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CC915A8-F0D2-664A-B087-C486C748D5FB}"/>
              </a:ext>
            </a:extLst>
          </p:cNvPr>
          <p:cNvSpPr/>
          <p:nvPr/>
        </p:nvSpPr>
        <p:spPr>
          <a:xfrm>
            <a:off x="8328125" y="1272210"/>
            <a:ext cx="3863877" cy="5585790"/>
          </a:xfrm>
          <a:prstGeom prst="rect">
            <a:avLst/>
          </a:prstGeom>
          <a:solidFill>
            <a:srgbClr val="4322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5D41C4B5-3076-DC48-9D6C-6E45A21110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33172" y="6163166"/>
            <a:ext cx="1985391" cy="541884"/>
          </a:xfrm>
          <a:prstGeom prst="rect">
            <a:avLst/>
          </a:prstGeom>
        </p:spPr>
      </p:pic>
      <p:sp>
        <p:nvSpPr>
          <p:cNvPr id="8" name="Flowchart: Connector 7">
            <a:extLst>
              <a:ext uri="{FF2B5EF4-FFF2-40B4-BE49-F238E27FC236}">
                <a16:creationId xmlns:a16="http://schemas.microsoft.com/office/drawing/2014/main" id="{7895B8B9-DDF4-4675-A6AE-30D9F12C969C}"/>
              </a:ext>
            </a:extLst>
          </p:cNvPr>
          <p:cNvSpPr/>
          <p:nvPr/>
        </p:nvSpPr>
        <p:spPr>
          <a:xfrm>
            <a:off x="677614" y="2497072"/>
            <a:ext cx="3186260" cy="3293201"/>
          </a:xfrm>
          <a:prstGeom prst="flowChartConnector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Full Time:</a:t>
            </a:r>
          </a:p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782</a:t>
            </a:r>
          </a:p>
          <a:p>
            <a:pPr algn="ctr"/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77%</a:t>
            </a:r>
          </a:p>
        </p:txBody>
      </p:sp>
      <p:sp>
        <p:nvSpPr>
          <p:cNvPr id="9" name="Flowchart: Connector 8">
            <a:extLst>
              <a:ext uri="{FF2B5EF4-FFF2-40B4-BE49-F238E27FC236}">
                <a16:creationId xmlns:a16="http://schemas.microsoft.com/office/drawing/2014/main" id="{00E398B3-0AC7-4A23-8F5C-A65D28D74911}"/>
              </a:ext>
            </a:extLst>
          </p:cNvPr>
          <p:cNvSpPr/>
          <p:nvPr/>
        </p:nvSpPr>
        <p:spPr>
          <a:xfrm>
            <a:off x="4893297" y="2937712"/>
            <a:ext cx="2405405" cy="2411919"/>
          </a:xfrm>
          <a:prstGeom prst="flowChartConnector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Part Time:</a:t>
            </a:r>
          </a:p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233</a:t>
            </a:r>
          </a:p>
          <a:p>
            <a:pPr algn="ctr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23%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F02D62D-4E7E-499C-B46A-009D475342BF}"/>
              </a:ext>
            </a:extLst>
          </p:cNvPr>
          <p:cNvSpPr txBox="1"/>
          <p:nvPr/>
        </p:nvSpPr>
        <p:spPr>
          <a:xfrm>
            <a:off x="3191548" y="5701501"/>
            <a:ext cx="42840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Total: 1015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C038A75-63E2-48D7-AE56-C93CE9F5B9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48989" y="2072334"/>
            <a:ext cx="3416053" cy="3719952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375486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322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C8F9073-C5B9-7849-9C0D-267823544E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1875"/>
          <a:stretch/>
        </p:blipFill>
        <p:spPr>
          <a:xfrm>
            <a:off x="0" y="-1"/>
            <a:ext cx="12192000" cy="126274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83BD409-04CF-7244-962C-F2833A4B2B1D}"/>
              </a:ext>
            </a:extLst>
          </p:cNvPr>
          <p:cNvSpPr txBox="1"/>
          <p:nvPr/>
        </p:nvSpPr>
        <p:spPr>
          <a:xfrm>
            <a:off x="4879235" y="559527"/>
            <a:ext cx="70605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 dirty="0">
                <a:solidFill>
                  <a:srgbClr val="213E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Human Resources</a:t>
            </a:r>
            <a:endParaRPr lang="en-US" sz="2000" dirty="0">
              <a:solidFill>
                <a:srgbClr val="213E67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5287A82-299C-2C4E-9011-9CAE2047E736}"/>
              </a:ext>
            </a:extLst>
          </p:cNvPr>
          <p:cNvSpPr txBox="1"/>
          <p:nvPr/>
        </p:nvSpPr>
        <p:spPr>
          <a:xfrm>
            <a:off x="399069" y="1446245"/>
            <a:ext cx="628913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Workforce</a:t>
            </a:r>
          </a:p>
          <a:p>
            <a:r>
              <a:rPr lang="en-US" sz="32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Division</a:t>
            </a:r>
            <a:endParaRPr lang="en-US" sz="2000" dirty="0">
              <a:solidFill>
                <a:schemeClr val="bg1">
                  <a:lumMod val="95000"/>
                </a:schemeClr>
              </a:solidFill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B616FDCD-D92F-4507-B66C-D669BB583E2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8461917"/>
              </p:ext>
            </p:extLst>
          </p:nvPr>
        </p:nvGraphicFramePr>
        <p:xfrm>
          <a:off x="5118538" y="1446245"/>
          <a:ext cx="6463862" cy="521865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768979">
                  <a:extLst>
                    <a:ext uri="{9D8B030D-6E8A-4147-A177-3AD203B41FA5}">
                      <a16:colId xmlns:a16="http://schemas.microsoft.com/office/drawing/2014/main" val="724423015"/>
                    </a:ext>
                  </a:extLst>
                </a:gridCol>
                <a:gridCol w="1694883">
                  <a:extLst>
                    <a:ext uri="{9D8B030D-6E8A-4147-A177-3AD203B41FA5}">
                      <a16:colId xmlns:a16="http://schemas.microsoft.com/office/drawing/2014/main" val="2529501832"/>
                    </a:ext>
                  </a:extLst>
                </a:gridCol>
              </a:tblGrid>
              <a:tr h="403055">
                <a:tc>
                  <a:txBody>
                    <a:bodyPr/>
                    <a:lstStyle/>
                    <a:p>
                      <a:r>
                        <a:rPr lang="en-US" sz="1000" b="1" dirty="0">
                          <a:solidFill>
                            <a:schemeClr val="bg2"/>
                          </a:solidFill>
                          <a:latin typeface="Arial Black" panose="020B0A04020102020204" pitchFamily="34" charset="0"/>
                          <a:cs typeface="Arial" panose="020B0604020202020204" pitchFamily="34" charset="0"/>
                        </a:rPr>
                        <a:t>INSTRUCTIONAL PROGRAMS AND SERVICES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b="1" dirty="0">
                          <a:solidFill>
                            <a:schemeClr val="bg2"/>
                          </a:solidFill>
                          <a:latin typeface="Arial Black" panose="020B0A04020102020204" pitchFamily="34" charset="0"/>
                          <a:cs typeface="Arial" panose="020B0604020202020204" pitchFamily="34" charset="0"/>
                        </a:rPr>
                        <a:t>825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89613266"/>
                  </a:ext>
                </a:extLst>
              </a:tr>
              <a:tr h="264771">
                <a:tc>
                  <a:txBody>
                    <a:bodyPr/>
                    <a:lstStyle/>
                    <a:p>
                      <a:r>
                        <a:rPr lang="en-US" sz="800" dirty="0">
                          <a:solidFill>
                            <a:schemeClr val="bg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Head Start</a:t>
                      </a: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800" dirty="0">
                          <a:solidFill>
                            <a:schemeClr val="bg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258</a:t>
                      </a: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604536307"/>
                  </a:ext>
                </a:extLst>
              </a:tr>
              <a:tr h="264771">
                <a:tc>
                  <a:txBody>
                    <a:bodyPr/>
                    <a:lstStyle/>
                    <a:p>
                      <a:r>
                        <a:rPr lang="en-US" sz="800" dirty="0">
                          <a:solidFill>
                            <a:schemeClr val="bg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Adult Education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800" dirty="0">
                          <a:solidFill>
                            <a:schemeClr val="bg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206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2325338"/>
                  </a:ext>
                </a:extLst>
              </a:tr>
              <a:tr h="264771">
                <a:tc>
                  <a:txBody>
                    <a:bodyPr/>
                    <a:lstStyle/>
                    <a:p>
                      <a:r>
                        <a:rPr lang="en-US" sz="800" dirty="0">
                          <a:solidFill>
                            <a:schemeClr val="bg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HCDE Schools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800" dirty="0">
                          <a:solidFill>
                            <a:schemeClr val="bg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159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0289153"/>
                  </a:ext>
                </a:extLst>
              </a:tr>
              <a:tr h="264771">
                <a:tc>
                  <a:txBody>
                    <a:bodyPr/>
                    <a:lstStyle/>
                    <a:p>
                      <a:r>
                        <a:rPr lang="en-US" sz="800" dirty="0">
                          <a:solidFill>
                            <a:schemeClr val="bg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School-Based Therapy Services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800" dirty="0">
                          <a:solidFill>
                            <a:schemeClr val="bg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163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1381617"/>
                  </a:ext>
                </a:extLst>
              </a:tr>
              <a:tr h="264771">
                <a:tc>
                  <a:txBody>
                    <a:bodyPr/>
                    <a:lstStyle/>
                    <a:p>
                      <a:r>
                        <a:rPr lang="en-US" sz="800" dirty="0">
                          <a:solidFill>
                            <a:schemeClr val="bg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Center for After-school, Summer and Enrichment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800" dirty="0">
                          <a:solidFill>
                            <a:schemeClr val="bg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8273400"/>
                  </a:ext>
                </a:extLst>
              </a:tr>
              <a:tr h="264771">
                <a:tc>
                  <a:txBody>
                    <a:bodyPr/>
                    <a:lstStyle/>
                    <a:p>
                      <a:r>
                        <a:rPr lang="en-US" sz="800" dirty="0">
                          <a:solidFill>
                            <a:schemeClr val="bg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Teaching and Learning Center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800" dirty="0">
                          <a:solidFill>
                            <a:schemeClr val="bg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1087772"/>
                  </a:ext>
                </a:extLst>
              </a:tr>
              <a:tr h="398749">
                <a:tc>
                  <a:txBody>
                    <a:bodyPr/>
                    <a:lstStyle/>
                    <a:p>
                      <a:r>
                        <a:rPr lang="en-US" sz="1000" b="1" dirty="0">
                          <a:solidFill>
                            <a:schemeClr val="bg2"/>
                          </a:solidFill>
                          <a:latin typeface="Arial Black" panose="020B0A04020102020204" pitchFamily="34" charset="0"/>
                          <a:cs typeface="Arial" panose="020B0604020202020204" pitchFamily="34" charset="0"/>
                        </a:rPr>
                        <a:t>DISTRICT OPERATIONAL SUPPORT SERVICES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b="1" dirty="0">
                          <a:solidFill>
                            <a:schemeClr val="bg2"/>
                          </a:solidFill>
                          <a:latin typeface="Arial Black" panose="020B0A04020102020204" pitchFamily="34" charset="0"/>
                          <a:cs typeface="Arial" panose="020B0604020202020204" pitchFamily="34" charset="0"/>
                        </a:rPr>
                        <a:t>25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63193254"/>
                  </a:ext>
                </a:extLst>
              </a:tr>
              <a:tr h="264771">
                <a:tc>
                  <a:txBody>
                    <a:bodyPr/>
                    <a:lstStyle/>
                    <a:p>
                      <a:r>
                        <a:rPr lang="en-US" sz="800" dirty="0">
                          <a:solidFill>
                            <a:schemeClr val="bg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Center for Safe and Secure Schools</a:t>
                      </a: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800" dirty="0">
                          <a:solidFill>
                            <a:schemeClr val="bg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125552417"/>
                  </a:ext>
                </a:extLst>
              </a:tr>
              <a:tr h="264771">
                <a:tc>
                  <a:txBody>
                    <a:bodyPr/>
                    <a:lstStyle/>
                    <a:p>
                      <a:r>
                        <a:rPr lang="en-US" sz="800" dirty="0">
                          <a:solidFill>
                            <a:schemeClr val="bg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Educator Certification and Advancement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800" dirty="0">
                          <a:solidFill>
                            <a:schemeClr val="bg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4422840"/>
                  </a:ext>
                </a:extLst>
              </a:tr>
              <a:tr h="264771">
                <a:tc>
                  <a:txBody>
                    <a:bodyPr/>
                    <a:lstStyle/>
                    <a:p>
                      <a:r>
                        <a:rPr lang="en-US" sz="800" dirty="0">
                          <a:solidFill>
                            <a:schemeClr val="bg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Grants Development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800" dirty="0">
                          <a:solidFill>
                            <a:schemeClr val="bg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5817373"/>
                  </a:ext>
                </a:extLst>
              </a:tr>
              <a:tr h="264771">
                <a:tc>
                  <a:txBody>
                    <a:bodyPr/>
                    <a:lstStyle/>
                    <a:p>
                      <a:r>
                        <a:rPr lang="en-US" sz="800" dirty="0">
                          <a:solidFill>
                            <a:schemeClr val="bg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Research and Evaluation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800" dirty="0">
                          <a:solidFill>
                            <a:schemeClr val="bg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2042574"/>
                  </a:ext>
                </a:extLst>
              </a:tr>
              <a:tr h="352375">
                <a:tc>
                  <a:txBody>
                    <a:bodyPr/>
                    <a:lstStyle/>
                    <a:p>
                      <a:r>
                        <a:rPr lang="en-US" sz="1050" b="1" dirty="0">
                          <a:solidFill>
                            <a:schemeClr val="bg2"/>
                          </a:solidFill>
                          <a:latin typeface="Arial Black" panose="020B0A04020102020204" pitchFamily="34" charset="0"/>
                          <a:cs typeface="Arial" panose="020B0604020202020204" pitchFamily="34" charset="0"/>
                        </a:rPr>
                        <a:t>ENTERPRISE PROGRAMS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b="1" dirty="0">
                          <a:solidFill>
                            <a:schemeClr val="bg2"/>
                          </a:solidFill>
                          <a:latin typeface="Arial Black" panose="020B0A04020102020204" pitchFamily="34" charset="0"/>
                          <a:cs typeface="Arial" panose="020B0604020202020204" pitchFamily="34" charset="0"/>
                        </a:rPr>
                        <a:t>31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93536708"/>
                  </a:ext>
                </a:extLst>
              </a:tr>
              <a:tr h="264771"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>
                          <a:solidFill>
                            <a:schemeClr val="bg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Choice Partners</a:t>
                      </a: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800" dirty="0">
                          <a:solidFill>
                            <a:schemeClr val="bg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580509558"/>
                  </a:ext>
                </a:extLst>
              </a:tr>
              <a:tr h="264771"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>
                          <a:solidFill>
                            <a:schemeClr val="bg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Records Management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800" dirty="0">
                          <a:solidFill>
                            <a:schemeClr val="bg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1075037"/>
                  </a:ext>
                </a:extLst>
              </a:tr>
              <a:tr h="412013"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>
                          <a:solidFill>
                            <a:schemeClr val="bg2"/>
                          </a:solidFill>
                          <a:latin typeface="Arial Black" panose="020B0A04020102020204" pitchFamily="34" charset="0"/>
                          <a:cs typeface="Arial" panose="020B0604020202020204" pitchFamily="34" charset="0"/>
                        </a:rPr>
                        <a:t>SYSTEM-WIDE SUPPORT SERVICES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>
                          <a:solidFill>
                            <a:schemeClr val="bg2"/>
                          </a:solidFill>
                          <a:latin typeface="Arial Black" panose="020B0A04020102020204" pitchFamily="34" charset="0"/>
                          <a:cs typeface="Arial" panose="020B0604020202020204" pitchFamily="34" charset="0"/>
                        </a:rPr>
                        <a:t>134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50490039"/>
                  </a:ext>
                </a:extLst>
              </a:tr>
              <a:tr h="475210"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>
                          <a:solidFill>
                            <a:schemeClr val="bg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Includes support divisions such as Business, Communications, Facilities, IT, HR, etc.</a:t>
                      </a: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800" dirty="0">
                          <a:solidFill>
                            <a:schemeClr val="bg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134</a:t>
                      </a: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572437618"/>
                  </a:ext>
                </a:extLst>
              </a:tr>
            </a:tbl>
          </a:graphicData>
        </a:graphic>
      </p:graphicFrame>
      <p:pic>
        <p:nvPicPr>
          <p:cNvPr id="11" name="Picture 10">
            <a:extLst>
              <a:ext uri="{FF2B5EF4-FFF2-40B4-BE49-F238E27FC236}">
                <a16:creationId xmlns:a16="http://schemas.microsoft.com/office/drawing/2014/main" id="{571986B9-01AF-42F3-8B14-A38CF978B1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097" y="6007817"/>
            <a:ext cx="1985391" cy="541884"/>
          </a:xfrm>
          <a:prstGeom prst="rect">
            <a:avLst/>
          </a:prstGeom>
        </p:spPr>
      </p:pic>
      <p:pic>
        <p:nvPicPr>
          <p:cNvPr id="8" name="Picture 7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B34D9975-7C1D-4FDB-A120-53686383DB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069" y="3286871"/>
            <a:ext cx="4388688" cy="241900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461003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D65301A3-3208-ED4A-9CAC-39C5F0FC539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1" b="1563"/>
          <a:stretch/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B212322-258E-C840-B545-2B288DD1E1A6}"/>
              </a:ext>
            </a:extLst>
          </p:cNvPr>
          <p:cNvSpPr txBox="1"/>
          <p:nvPr/>
        </p:nvSpPr>
        <p:spPr>
          <a:xfrm>
            <a:off x="320676" y="1411441"/>
            <a:ext cx="67942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Staff Qualifications</a:t>
            </a:r>
            <a:endParaRPr lang="en-US" sz="32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E072F42-350D-0442-B0FD-BF897A9BE3AC}"/>
              </a:ext>
            </a:extLst>
          </p:cNvPr>
          <p:cNvSpPr txBox="1"/>
          <p:nvPr/>
        </p:nvSpPr>
        <p:spPr>
          <a:xfrm>
            <a:off x="4879235" y="559527"/>
            <a:ext cx="70605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 dirty="0">
                <a:solidFill>
                  <a:srgbClr val="213E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Human Resources</a:t>
            </a:r>
            <a:endParaRPr lang="en-US" sz="2000" dirty="0">
              <a:solidFill>
                <a:srgbClr val="213E67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6866C9D-8840-B144-BB66-348E7B9B3A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54401" y="6097851"/>
            <a:ext cx="1985391" cy="541884"/>
          </a:xfrm>
          <a:prstGeom prst="rect">
            <a:avLst/>
          </a:prstGeom>
        </p:spPr>
      </p:pic>
      <p:graphicFrame>
        <p:nvGraphicFramePr>
          <p:cNvPr id="7" name="Table 13">
            <a:extLst>
              <a:ext uri="{FF2B5EF4-FFF2-40B4-BE49-F238E27FC236}">
                <a16:creationId xmlns:a16="http://schemas.microsoft.com/office/drawing/2014/main" id="{81ED79C7-1D1F-4AEF-8FE9-F2B7505B2D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5668240"/>
              </p:ext>
            </p:extLst>
          </p:nvPr>
        </p:nvGraphicFramePr>
        <p:xfrm>
          <a:off x="446800" y="2296595"/>
          <a:ext cx="5897396" cy="3606522"/>
        </p:xfrm>
        <a:graphic>
          <a:graphicData uri="http://schemas.openxmlformats.org/drawingml/2006/table">
            <a:tbl>
              <a:tblPr firstRow="1" bandRow="1">
                <a:tableStyleId>{37CE84F3-28C3-443E-9E96-99CF82512B78}</a:tableStyleId>
              </a:tblPr>
              <a:tblGrid>
                <a:gridCol w="3028128">
                  <a:extLst>
                    <a:ext uri="{9D8B030D-6E8A-4147-A177-3AD203B41FA5}">
                      <a16:colId xmlns:a16="http://schemas.microsoft.com/office/drawing/2014/main" val="4207505128"/>
                    </a:ext>
                  </a:extLst>
                </a:gridCol>
                <a:gridCol w="1352092">
                  <a:extLst>
                    <a:ext uri="{9D8B030D-6E8A-4147-A177-3AD203B41FA5}">
                      <a16:colId xmlns:a16="http://schemas.microsoft.com/office/drawing/2014/main" val="1643957468"/>
                    </a:ext>
                  </a:extLst>
                </a:gridCol>
                <a:gridCol w="1517176">
                  <a:extLst>
                    <a:ext uri="{9D8B030D-6E8A-4147-A177-3AD203B41FA5}">
                      <a16:colId xmlns:a16="http://schemas.microsoft.com/office/drawing/2014/main" val="3817167380"/>
                    </a:ext>
                  </a:extLst>
                </a:gridCol>
              </a:tblGrid>
              <a:tr h="429570"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bg1"/>
                        </a:solidFill>
                        <a:latin typeface="Tw Cen MT Condensed Extra Bold" panose="020B0803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43224D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0" dirty="0">
                          <a:solidFill>
                            <a:schemeClr val="bg1"/>
                          </a:solidFill>
                          <a:latin typeface="Tw Cen MT Condensed Extra Bold" panose="020B0803020202020204" pitchFamily="34" charset="0"/>
                        </a:rPr>
                        <a:t>Number</a:t>
                      </a:r>
                      <a:endParaRPr lang="en-US" sz="2000" b="0" dirty="0">
                        <a:solidFill>
                          <a:schemeClr val="bg1"/>
                        </a:solidFill>
                        <a:latin typeface="Tw Cen MT Condensed Extra Bold" panose="020B0803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43224D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0" dirty="0">
                          <a:solidFill>
                            <a:schemeClr val="bg1"/>
                          </a:solidFill>
                          <a:latin typeface="Tw Cen MT Condensed Extra Bold" panose="020B0803020202020204" pitchFamily="34" charset="0"/>
                        </a:rPr>
                        <a:t>Percentage</a:t>
                      </a:r>
                      <a:endParaRPr lang="en-US" sz="2000" b="0" dirty="0">
                        <a:solidFill>
                          <a:schemeClr val="bg1"/>
                        </a:solidFill>
                        <a:latin typeface="Tw Cen MT Condensed Extra Bold" panose="020B0803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4322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2927940"/>
                  </a:ext>
                </a:extLst>
              </a:tr>
              <a:tr h="415656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  <a:latin typeface="Tw Cen MT Condensed Extra Bold" panose="020B0803020202020204" pitchFamily="34" charset="0"/>
                        </a:rPr>
                        <a:t>Doctorate</a:t>
                      </a:r>
                      <a:endParaRPr lang="en-US" dirty="0">
                        <a:solidFill>
                          <a:schemeClr val="bg1"/>
                        </a:solidFill>
                        <a:latin typeface="Tw Cen MT Condensed Extra Bold" panose="020B0803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solidFill>
                            <a:schemeClr val="bg1"/>
                          </a:solidFill>
                          <a:latin typeface="Tw Cen MT Condensed Extra Bold" panose="020B0803020202020204" pitchFamily="34" charset="0"/>
                        </a:rPr>
                        <a:t>21</a:t>
                      </a:r>
                      <a:endParaRPr lang="en-US" dirty="0">
                        <a:solidFill>
                          <a:schemeClr val="bg1"/>
                        </a:solidFill>
                        <a:latin typeface="Tw Cen MT Condensed Extra Bold" panose="020B0803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solidFill>
                            <a:schemeClr val="bg1"/>
                          </a:solidFill>
                          <a:latin typeface="Tw Cen MT Condensed Extra Bold" panose="020B0803020202020204" pitchFamily="34" charset="0"/>
                        </a:rPr>
                        <a:t>2%</a:t>
                      </a:r>
                      <a:endParaRPr lang="en-US" dirty="0">
                        <a:solidFill>
                          <a:schemeClr val="bg1"/>
                        </a:solidFill>
                        <a:latin typeface="Tw Cen MT Condensed Extra Bold" panose="020B0803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48162965"/>
                  </a:ext>
                </a:extLst>
              </a:tr>
              <a:tr h="517213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  <a:latin typeface="Tw Cen MT Condensed Extra Bold" panose="020B0803020202020204" pitchFamily="34" charset="0"/>
                        </a:rPr>
                        <a:t>Masters</a:t>
                      </a:r>
                      <a:endParaRPr lang="en-US" dirty="0">
                        <a:solidFill>
                          <a:schemeClr val="bg1"/>
                        </a:solidFill>
                        <a:latin typeface="Tw Cen MT Condensed Extra Bold" panose="020B0803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solidFill>
                            <a:schemeClr val="bg1"/>
                          </a:solidFill>
                          <a:latin typeface="Tw Cen MT Condensed Extra Bold" panose="020B0803020202020204" pitchFamily="34" charset="0"/>
                        </a:rPr>
                        <a:t>249</a:t>
                      </a:r>
                      <a:endParaRPr lang="en-US" dirty="0">
                        <a:solidFill>
                          <a:schemeClr val="bg1"/>
                        </a:solidFill>
                        <a:latin typeface="Tw Cen MT Condensed Extra Bold" panose="020B0803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solidFill>
                            <a:schemeClr val="bg1"/>
                          </a:solidFill>
                          <a:latin typeface="Tw Cen MT Condensed Extra Bold" panose="020B0803020202020204" pitchFamily="34" charset="0"/>
                        </a:rPr>
                        <a:t>25%</a:t>
                      </a:r>
                      <a:endParaRPr lang="en-US" dirty="0">
                        <a:solidFill>
                          <a:schemeClr val="bg1"/>
                        </a:solidFill>
                        <a:latin typeface="Tw Cen MT Condensed Extra Bold" panose="020B0803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12460186"/>
                  </a:ext>
                </a:extLst>
              </a:tr>
              <a:tr h="415656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  <a:latin typeface="Tw Cen MT Condensed Extra Bold" panose="020B0803020202020204" pitchFamily="34" charset="0"/>
                        </a:rPr>
                        <a:t>Bachelors</a:t>
                      </a:r>
                      <a:endParaRPr lang="en-US" dirty="0">
                        <a:solidFill>
                          <a:schemeClr val="bg1"/>
                        </a:solidFill>
                        <a:latin typeface="Tw Cen MT Condensed Extra Bold" panose="020B0803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solidFill>
                            <a:schemeClr val="bg1"/>
                          </a:solidFill>
                          <a:latin typeface="Tw Cen MT Condensed Extra Bold" panose="020B0803020202020204" pitchFamily="34" charset="0"/>
                        </a:rPr>
                        <a:t>376</a:t>
                      </a:r>
                      <a:endParaRPr lang="en-US" dirty="0">
                        <a:solidFill>
                          <a:schemeClr val="bg1"/>
                        </a:solidFill>
                        <a:latin typeface="Tw Cen MT Condensed Extra Bold" panose="020B0803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solidFill>
                            <a:schemeClr val="bg1"/>
                          </a:solidFill>
                          <a:latin typeface="Tw Cen MT Condensed Extra Bold" panose="020B0803020202020204" pitchFamily="34" charset="0"/>
                        </a:rPr>
                        <a:t>37%</a:t>
                      </a:r>
                      <a:endParaRPr lang="en-US" dirty="0">
                        <a:solidFill>
                          <a:schemeClr val="bg1"/>
                        </a:solidFill>
                        <a:latin typeface="Tw Cen MT Condensed Extra Bold" panose="020B0803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45701304"/>
                  </a:ext>
                </a:extLst>
              </a:tr>
              <a:tr h="494225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  <a:latin typeface="Tw Cen MT Condensed Extra Bold" panose="020B0803020202020204" pitchFamily="34" charset="0"/>
                        </a:rPr>
                        <a:t>Associate</a:t>
                      </a:r>
                      <a:endParaRPr lang="en-US" dirty="0">
                        <a:solidFill>
                          <a:schemeClr val="bg1"/>
                        </a:solidFill>
                        <a:latin typeface="Tw Cen MT Condensed Extra Bold" panose="020B0803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solidFill>
                            <a:schemeClr val="bg1"/>
                          </a:solidFill>
                          <a:latin typeface="Tw Cen MT Condensed Extra Bold" panose="020B0803020202020204" pitchFamily="34" charset="0"/>
                        </a:rPr>
                        <a:t>81</a:t>
                      </a:r>
                      <a:endParaRPr lang="en-US" dirty="0">
                        <a:solidFill>
                          <a:schemeClr val="bg1"/>
                        </a:solidFill>
                        <a:latin typeface="Tw Cen MT Condensed Extra Bold" panose="020B0803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solidFill>
                            <a:schemeClr val="bg1"/>
                          </a:solidFill>
                          <a:latin typeface="Tw Cen MT Condensed Extra Bold" panose="020B0803020202020204" pitchFamily="34" charset="0"/>
                        </a:rPr>
                        <a:t>8%</a:t>
                      </a:r>
                      <a:endParaRPr lang="en-US" dirty="0">
                        <a:solidFill>
                          <a:schemeClr val="bg1"/>
                        </a:solidFill>
                        <a:latin typeface="Tw Cen MT Condensed Extra Bold" panose="020B0803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47439244"/>
                  </a:ext>
                </a:extLst>
              </a:tr>
              <a:tr h="415656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  <a:latin typeface="Tw Cen MT Condensed Extra Bold" panose="020B0803020202020204" pitchFamily="34" charset="0"/>
                        </a:rPr>
                        <a:t>High School Diploma/GED</a:t>
                      </a:r>
                      <a:endParaRPr lang="en-US" dirty="0">
                        <a:solidFill>
                          <a:schemeClr val="bg1"/>
                        </a:solidFill>
                        <a:latin typeface="Tw Cen MT Condensed Extra Bold" panose="020B0803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solidFill>
                            <a:schemeClr val="bg1"/>
                          </a:solidFill>
                          <a:latin typeface="Tw Cen MT Condensed Extra Bold" panose="020B0803020202020204" pitchFamily="34" charset="0"/>
                        </a:rPr>
                        <a:t>271</a:t>
                      </a:r>
                      <a:endParaRPr lang="en-US" dirty="0">
                        <a:solidFill>
                          <a:schemeClr val="bg1"/>
                        </a:solidFill>
                        <a:latin typeface="Tw Cen MT Condensed Extra Bold" panose="020B0803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solidFill>
                            <a:schemeClr val="bg1"/>
                          </a:solidFill>
                          <a:latin typeface="Tw Cen MT Condensed Extra Bold" panose="020B0803020202020204" pitchFamily="34" charset="0"/>
                        </a:rPr>
                        <a:t>28%</a:t>
                      </a:r>
                      <a:endParaRPr lang="en-US" dirty="0">
                        <a:solidFill>
                          <a:schemeClr val="bg1"/>
                        </a:solidFill>
                        <a:latin typeface="Tw Cen MT Condensed Extra Bold" panose="020B0803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87894414"/>
                  </a:ext>
                </a:extLst>
              </a:tr>
              <a:tr h="50289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  <a:latin typeface="Tw Cen MT Condensed Extra Bold" panose="020B0803020202020204" pitchFamily="34" charset="0"/>
                        </a:rPr>
                        <a:t>SBEC Certification</a:t>
                      </a:r>
                      <a:endParaRPr lang="en-US" dirty="0">
                        <a:solidFill>
                          <a:schemeClr val="bg1"/>
                        </a:solidFill>
                        <a:latin typeface="Tw Cen MT Condensed Extra Bold" panose="020B0803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solidFill>
                            <a:schemeClr val="bg1"/>
                          </a:solidFill>
                          <a:latin typeface="Tw Cen MT Condensed Extra Bold" panose="020B0803020202020204" pitchFamily="34" charset="0"/>
                          <a:cs typeface="Arial" panose="020B0604020202020204" pitchFamily="34" charset="0"/>
                        </a:rPr>
                        <a:t>226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solidFill>
                            <a:schemeClr val="bg1"/>
                          </a:solidFill>
                          <a:latin typeface="Tw Cen MT Condensed Extra Bold" panose="020B0803020202020204" pitchFamily="34" charset="0"/>
                          <a:cs typeface="Arial" panose="020B0604020202020204" pitchFamily="34" charset="0"/>
                        </a:rPr>
                        <a:t>22%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15270855"/>
                  </a:ext>
                </a:extLst>
              </a:tr>
              <a:tr h="415656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  <a:latin typeface="Tw Cen MT Condensed Extra Bold" panose="020B0803020202020204" pitchFamily="34" charset="0"/>
                        </a:rPr>
                        <a:t>Licensed Professionals</a:t>
                      </a:r>
                      <a:endParaRPr lang="en-US" dirty="0">
                        <a:solidFill>
                          <a:schemeClr val="bg1"/>
                        </a:solidFill>
                        <a:latin typeface="Tw Cen MT Condensed Extra Bold" panose="020B0803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solidFill>
                            <a:schemeClr val="bg1"/>
                          </a:solidFill>
                          <a:latin typeface="Tw Cen MT Condensed Extra Bold" panose="020B0803020202020204" pitchFamily="34" charset="0"/>
                          <a:cs typeface="Arial" panose="020B0604020202020204" pitchFamily="34" charset="0"/>
                        </a:rPr>
                        <a:t>174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solidFill>
                            <a:schemeClr val="bg1"/>
                          </a:solidFill>
                          <a:latin typeface="Tw Cen MT Condensed Extra Bold" panose="020B0803020202020204" pitchFamily="34" charset="0"/>
                          <a:cs typeface="Arial" panose="020B0604020202020204" pitchFamily="34" charset="0"/>
                        </a:rPr>
                        <a:t>17%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61954393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59DA5C9A-2DBC-4794-BA16-448EBFB7B27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31" r="16624"/>
          <a:stretch/>
        </p:blipFill>
        <p:spPr>
          <a:xfrm>
            <a:off x="6738452" y="2296595"/>
            <a:ext cx="5006748" cy="3606523"/>
          </a:xfrm>
          <a:prstGeom prst="rect">
            <a:avLst/>
          </a:prstGeom>
          <a:ln w="12700">
            <a:solidFill>
              <a:schemeClr val="tx1">
                <a:lumMod val="95000"/>
                <a:lumOff val="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007608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C8F9073-C5B9-7849-9C0D-267823544E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1875"/>
          <a:stretch/>
        </p:blipFill>
        <p:spPr>
          <a:xfrm>
            <a:off x="0" y="-1"/>
            <a:ext cx="12192000" cy="126274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DBB3746-8E9A-A64F-BF23-04A8FFF2EC44}"/>
              </a:ext>
            </a:extLst>
          </p:cNvPr>
          <p:cNvSpPr txBox="1"/>
          <p:nvPr/>
        </p:nvSpPr>
        <p:spPr>
          <a:xfrm>
            <a:off x="486138" y="6074108"/>
            <a:ext cx="70605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SEE THE IMPACT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FD735C2-F1FC-184C-A479-FB729CC562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0470" y="5980822"/>
            <a:ext cx="1985391" cy="54188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83BD409-04CF-7244-962C-F2833A4B2B1D}"/>
              </a:ext>
            </a:extLst>
          </p:cNvPr>
          <p:cNvSpPr txBox="1"/>
          <p:nvPr/>
        </p:nvSpPr>
        <p:spPr>
          <a:xfrm>
            <a:off x="4879235" y="559527"/>
            <a:ext cx="70605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 dirty="0">
                <a:solidFill>
                  <a:srgbClr val="213E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Human Resources</a:t>
            </a:r>
            <a:endParaRPr lang="en-US" sz="2000" dirty="0">
              <a:solidFill>
                <a:srgbClr val="213E67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5287A82-299C-2C4E-9011-9CAE2047E736}"/>
              </a:ext>
            </a:extLst>
          </p:cNvPr>
          <p:cNvSpPr txBox="1"/>
          <p:nvPr/>
        </p:nvSpPr>
        <p:spPr>
          <a:xfrm>
            <a:off x="2951434" y="1282826"/>
            <a:ext cx="62891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1745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ETHNICITY</a:t>
            </a:r>
            <a:endParaRPr lang="en-US" sz="2000" dirty="0">
              <a:solidFill>
                <a:srgbClr val="174579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93FAECC-EF94-C345-942F-B6759B1633D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706284" y="2028075"/>
            <a:ext cx="4389715" cy="4389715"/>
          </a:xfrm>
          <a:prstGeom prst="rect">
            <a:avLst/>
          </a:prstGeom>
          <a:effectLst>
            <a:outerShdw blurRad="630056" dist="156709" dir="6840000" sx="98000" sy="98000" algn="tl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6EFBB96E-0627-AF43-B89B-61077AC35A8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1337035"/>
              </p:ext>
            </p:extLst>
          </p:nvPr>
        </p:nvGraphicFramePr>
        <p:xfrm>
          <a:off x="6458140" y="2091225"/>
          <a:ext cx="3451984" cy="4242381"/>
        </p:xfrm>
        <a:graphic>
          <a:graphicData uri="http://schemas.openxmlformats.org/drawingml/2006/table">
            <a:tbl>
              <a:tblPr firstRow="1" bandRow="1">
                <a:effectLst>
                  <a:outerShdw blurRad="387359" dist="221717" dir="9120000" sx="103000" sy="103000" algn="tl" rotWithShape="0">
                    <a:prstClr val="black">
                      <a:alpha val="27000"/>
                    </a:prstClr>
                  </a:outerShdw>
                </a:effectLst>
                <a:tableStyleId>{5C22544A-7EE6-4342-B048-85BDC9FD1C3A}</a:tableStyleId>
              </a:tblPr>
              <a:tblGrid>
                <a:gridCol w="1278830">
                  <a:extLst>
                    <a:ext uri="{9D8B030D-6E8A-4147-A177-3AD203B41FA5}">
                      <a16:colId xmlns:a16="http://schemas.microsoft.com/office/drawing/2014/main" val="329201208"/>
                    </a:ext>
                  </a:extLst>
                </a:gridCol>
                <a:gridCol w="2173154">
                  <a:extLst>
                    <a:ext uri="{9D8B030D-6E8A-4147-A177-3AD203B41FA5}">
                      <a16:colId xmlns:a16="http://schemas.microsoft.com/office/drawing/2014/main" val="345475376"/>
                    </a:ext>
                  </a:extLst>
                </a:gridCol>
              </a:tblGrid>
              <a:tr h="905249">
                <a:tc>
                  <a:txBody>
                    <a:bodyPr/>
                    <a:lstStyle/>
                    <a:p>
                      <a:endParaRPr lang="en-US" b="1" dirty="0">
                        <a:ln>
                          <a:noFill/>
                        </a:ln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74579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ln>
                            <a:noFill/>
                          </a:ln>
                          <a:solidFill>
                            <a:srgbClr val="59D1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African American</a:t>
                      </a:r>
                      <a:endParaRPr lang="en-US" b="0" dirty="0">
                        <a:ln>
                          <a:noFill/>
                        </a:ln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en-US" b="1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416 </a:t>
                      </a:r>
                      <a:r>
                        <a:rPr lang="en-US" sz="1400" b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|</a:t>
                      </a:r>
                      <a:r>
                        <a:rPr lang="en-US" b="1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41%</a:t>
                      </a:r>
                    </a:p>
                  </a:txBody>
                  <a:tcPr marR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74579">
                        <a:alpha val="7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8885880"/>
                  </a:ext>
                </a:extLst>
              </a:tr>
              <a:tr h="834283">
                <a:tc>
                  <a:txBody>
                    <a:bodyPr/>
                    <a:lstStyle/>
                    <a:p>
                      <a:endParaRPr lang="en-US" b="1" dirty="0">
                        <a:ln>
                          <a:noFill/>
                        </a:ln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74579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ln>
                            <a:noFill/>
                          </a:ln>
                          <a:solidFill>
                            <a:srgbClr val="FFA02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Hispanic</a:t>
                      </a:r>
                      <a:endParaRPr lang="en-US" b="0" dirty="0">
                        <a:ln>
                          <a:noFill/>
                        </a:ln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en-US" b="1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284 </a:t>
                      </a:r>
                      <a:r>
                        <a:rPr lang="en-US" sz="1400" b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|</a:t>
                      </a:r>
                      <a:r>
                        <a:rPr lang="en-US" b="1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28%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74579">
                        <a:alpha val="7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0191380"/>
                  </a:ext>
                </a:extLst>
              </a:tr>
              <a:tr h="834283">
                <a:tc>
                  <a:txBody>
                    <a:bodyPr/>
                    <a:lstStyle/>
                    <a:p>
                      <a:endParaRPr lang="en-US" b="1" dirty="0">
                        <a:ln>
                          <a:noFill/>
                        </a:ln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74579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ln>
                            <a:noFill/>
                          </a:ln>
                          <a:solidFill>
                            <a:srgbClr val="49C8CE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Anglo</a:t>
                      </a:r>
                      <a:endParaRPr lang="en-US" b="1" dirty="0">
                        <a:ln>
                          <a:noFill/>
                        </a:ln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en-US" b="1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254 </a:t>
                      </a:r>
                      <a:r>
                        <a:rPr lang="en-US" sz="1400" b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|</a:t>
                      </a:r>
                      <a:r>
                        <a:rPr lang="en-US" b="1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25%</a:t>
                      </a:r>
                      <a:endParaRPr lang="en-US" b="0" dirty="0">
                        <a:ln>
                          <a:noFill/>
                        </a:ln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74579">
                        <a:alpha val="7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1446231"/>
                  </a:ext>
                </a:extLst>
              </a:tr>
              <a:tr h="834283">
                <a:tc>
                  <a:txBody>
                    <a:bodyPr/>
                    <a:lstStyle/>
                    <a:p>
                      <a:endParaRPr lang="en-US" b="1" dirty="0">
                        <a:ln>
                          <a:noFill/>
                        </a:ln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74579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ln>
                            <a:noFill/>
                          </a:ln>
                          <a:solidFill>
                            <a:srgbClr val="E772F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Asian</a:t>
                      </a:r>
                      <a:endParaRPr lang="en-US" b="1" dirty="0">
                        <a:ln>
                          <a:noFill/>
                        </a:ln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en-US" b="1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 </a:t>
                      </a:r>
                      <a:r>
                        <a:rPr lang="en-US" sz="1400" b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|</a:t>
                      </a:r>
                      <a:r>
                        <a:rPr lang="en-US" b="1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4%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74579">
                        <a:alpha val="7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5759662"/>
                  </a:ext>
                </a:extLst>
              </a:tr>
              <a:tr h="834283">
                <a:tc>
                  <a:txBody>
                    <a:bodyPr/>
                    <a:lstStyle/>
                    <a:p>
                      <a:endParaRPr lang="en-US" b="1" dirty="0">
                        <a:ln>
                          <a:noFill/>
                        </a:ln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74579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ln>
                            <a:noFill/>
                          </a:ln>
                          <a:solidFill>
                            <a:srgbClr val="F7FF7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Other</a:t>
                      </a:r>
                      <a:endParaRPr lang="en-US" b="1" dirty="0">
                        <a:ln>
                          <a:noFill/>
                        </a:ln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en-US" b="1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 </a:t>
                      </a:r>
                      <a:r>
                        <a:rPr lang="en-US" sz="1400" b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|</a:t>
                      </a:r>
                      <a:r>
                        <a:rPr lang="en-US" b="1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2%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74579">
                        <a:alpha val="7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8388028"/>
                  </a:ext>
                </a:extLst>
              </a:tr>
            </a:tbl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2380DF12-2233-9542-901C-2F7F4CF832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7548013">
            <a:off x="6786262" y="2248353"/>
            <a:ext cx="612648" cy="61264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31EC528-A982-994A-9350-03DDC90CE6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101481">
            <a:off x="6786262" y="3113693"/>
            <a:ext cx="612648" cy="6126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A39CD64-78A8-114D-BB63-F0788F1994B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8421252">
            <a:off x="6786262" y="3948804"/>
            <a:ext cx="612648" cy="61264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600BC19-2EA7-3E47-BE37-AAD9BD425F3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4146952">
            <a:off x="6786262" y="4782175"/>
            <a:ext cx="612648" cy="6126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E0F56EA-010B-4E42-A402-4AB3E94CED9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5993787">
            <a:off x="6786262" y="5621304"/>
            <a:ext cx="612648" cy="612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9397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39D292-6F99-654F-A110-CFFAFB385D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44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1F3DB0A-462A-3540-9B59-F3B99C20B2CC}"/>
              </a:ext>
            </a:extLst>
          </p:cNvPr>
          <p:cNvSpPr txBox="1"/>
          <p:nvPr/>
        </p:nvSpPr>
        <p:spPr>
          <a:xfrm>
            <a:off x="4879235" y="559527"/>
            <a:ext cx="70605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 dirty="0">
                <a:solidFill>
                  <a:srgbClr val="213E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Human Resources</a:t>
            </a:r>
            <a:endParaRPr lang="en-US" sz="2000" dirty="0">
              <a:solidFill>
                <a:srgbClr val="213E67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54A8443-1533-2341-8471-4E68F862AEB5}"/>
              </a:ext>
            </a:extLst>
          </p:cNvPr>
          <p:cNvSpPr txBox="1"/>
          <p:nvPr/>
        </p:nvSpPr>
        <p:spPr>
          <a:xfrm>
            <a:off x="2565719" y="1302144"/>
            <a:ext cx="70605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GENDER</a:t>
            </a:r>
            <a:endParaRPr lang="en-US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A29F02F-382E-DE47-978E-E168F2F6FA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0470" y="5980822"/>
            <a:ext cx="1985391" cy="54188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0470903-2C0D-7641-A0B6-07B7CA3C2EC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821909" y="1983206"/>
            <a:ext cx="4548174" cy="441842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4FAD356-60E5-1B4A-A579-F1AA02964B42}"/>
              </a:ext>
            </a:extLst>
          </p:cNvPr>
          <p:cNvSpPr txBox="1"/>
          <p:nvPr/>
        </p:nvSpPr>
        <p:spPr>
          <a:xfrm>
            <a:off x="4297893" y="3557903"/>
            <a:ext cx="9902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822</a:t>
            </a: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045D8CA-61C9-444E-802F-230C1544E3B6}"/>
              </a:ext>
            </a:extLst>
          </p:cNvPr>
          <p:cNvSpPr txBox="1"/>
          <p:nvPr/>
        </p:nvSpPr>
        <p:spPr>
          <a:xfrm>
            <a:off x="6965012" y="3557902"/>
            <a:ext cx="9902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71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193</a:t>
            </a:r>
            <a:endParaRPr lang="en-US" sz="2000" dirty="0">
              <a:solidFill>
                <a:srgbClr val="0071B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38ABA03-62EB-4240-AB07-B6B4BC722E71}"/>
              </a:ext>
            </a:extLst>
          </p:cNvPr>
          <p:cNvSpPr txBox="1"/>
          <p:nvPr/>
        </p:nvSpPr>
        <p:spPr>
          <a:xfrm>
            <a:off x="1180337" y="3188572"/>
            <a:ext cx="237969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2F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81%</a:t>
            </a:r>
          </a:p>
          <a:p>
            <a:pPr algn="ctr"/>
            <a:r>
              <a:rPr lang="en-US" sz="4000" b="1" dirty="0">
                <a:solidFill>
                  <a:srgbClr val="FF2F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FEMALE</a:t>
            </a:r>
            <a:endParaRPr lang="en-US" sz="3200" dirty="0">
              <a:solidFill>
                <a:srgbClr val="FF2F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0286933-21F7-854D-8B9B-A6056F16D084}"/>
              </a:ext>
            </a:extLst>
          </p:cNvPr>
          <p:cNvSpPr txBox="1"/>
          <p:nvPr/>
        </p:nvSpPr>
        <p:spPr>
          <a:xfrm>
            <a:off x="8530624" y="3188570"/>
            <a:ext cx="237969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19%</a:t>
            </a:r>
          </a:p>
          <a:p>
            <a:pPr algn="ctr"/>
            <a:r>
              <a:rPr lang="en-US" sz="40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MALE</a:t>
            </a:r>
            <a:endParaRPr lang="en-US" sz="3200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16450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8559</TotalTime>
  <Words>596</Words>
  <Application>Microsoft Macintosh PowerPoint</Application>
  <PresentationFormat>Widescreen</PresentationFormat>
  <Paragraphs>229</Paragraphs>
  <Slides>20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Arial</vt:lpstr>
      <vt:lpstr>Arial Black</vt:lpstr>
      <vt:lpstr>Arial Nova Cond</vt:lpstr>
      <vt:lpstr>Calibri</vt:lpstr>
      <vt:lpstr>Courier New</vt:lpstr>
      <vt:lpstr>Symbol</vt:lpstr>
      <vt:lpstr>Tw Cen MT Condensed Extra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Angela Hider</dc:creator>
  <cp:lastModifiedBy>Dave Einsel</cp:lastModifiedBy>
  <cp:revision>58</cp:revision>
  <cp:lastPrinted>2021-05-04T21:29:30Z</cp:lastPrinted>
  <dcterms:created xsi:type="dcterms:W3CDTF">2019-01-28T22:02:18Z</dcterms:created>
  <dcterms:modified xsi:type="dcterms:W3CDTF">2021-05-12T20:11:16Z</dcterms:modified>
</cp:coreProperties>
</file>